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4"/>
  </p:notesMasterIdLst>
  <p:sldIdLst>
    <p:sldId id="256" r:id="rId2"/>
    <p:sldId id="258" r:id="rId3"/>
    <p:sldId id="260" r:id="rId4"/>
    <p:sldId id="259" r:id="rId5"/>
    <p:sldId id="296" r:id="rId6"/>
    <p:sldId id="297" r:id="rId7"/>
    <p:sldId id="261" r:id="rId8"/>
    <p:sldId id="328" r:id="rId9"/>
    <p:sldId id="298" r:id="rId10"/>
    <p:sldId id="299" r:id="rId11"/>
    <p:sldId id="300" r:id="rId12"/>
    <p:sldId id="301" r:id="rId13"/>
    <p:sldId id="302" r:id="rId14"/>
    <p:sldId id="303" r:id="rId15"/>
    <p:sldId id="304" r:id="rId16"/>
    <p:sldId id="266" r:id="rId17"/>
    <p:sldId id="306" r:id="rId18"/>
    <p:sldId id="310" r:id="rId19"/>
    <p:sldId id="305" r:id="rId20"/>
    <p:sldId id="324" r:id="rId21"/>
    <p:sldId id="311" r:id="rId22"/>
    <p:sldId id="323" r:id="rId23"/>
    <p:sldId id="317" r:id="rId24"/>
    <p:sldId id="318" r:id="rId25"/>
    <p:sldId id="319" r:id="rId26"/>
    <p:sldId id="320" r:id="rId27"/>
    <p:sldId id="312" r:id="rId28"/>
    <p:sldId id="322" r:id="rId29"/>
    <p:sldId id="332" r:id="rId30"/>
    <p:sldId id="313" r:id="rId31"/>
    <p:sldId id="329" r:id="rId32"/>
    <p:sldId id="330" r:id="rId33"/>
    <p:sldId id="331" r:id="rId34"/>
    <p:sldId id="307" r:id="rId35"/>
    <p:sldId id="309" r:id="rId36"/>
    <p:sldId id="308" r:id="rId37"/>
    <p:sldId id="325" r:id="rId38"/>
    <p:sldId id="326" r:id="rId39"/>
    <p:sldId id="315" r:id="rId40"/>
    <p:sldId id="333" r:id="rId41"/>
    <p:sldId id="316" r:id="rId42"/>
    <p:sldId id="334" r:id="rId43"/>
  </p:sldIdLst>
  <p:sldSz cx="9144000" cy="5143500" type="screen16x9"/>
  <p:notesSz cx="6858000" cy="9144000"/>
  <p:embeddedFontLst>
    <p:embeddedFont>
      <p:font typeface="Albert Sans" panose="020B0604020202020204" charset="0"/>
      <p:regular r:id="rId45"/>
      <p:bold r:id="rId46"/>
      <p:italic r:id="rId47"/>
      <p:boldItalic r:id="rId48"/>
    </p:embeddedFont>
    <p:embeddedFont>
      <p:font typeface="Work Sans" panose="020B0604020202020204" charset="0"/>
      <p:regular r:id="rId49"/>
      <p:bold r:id="rId50"/>
      <p:italic r:id="rId51"/>
      <p:boldItalic r:id="rId52"/>
    </p:embeddedFont>
    <p:embeddedFont>
      <p:font typeface="Raleway" panose="020B0604020202020204" charset="0"/>
      <p:regular r:id="rId53"/>
      <p:bold r:id="rId54"/>
      <p:italic r:id="rId55"/>
      <p:boldItalic r:id="rId56"/>
    </p:embeddedFont>
    <p:embeddedFont>
      <p:font typeface="Albert Sans Light" panose="020B0604020202020204" charset="0"/>
      <p:regular r:id="rId57"/>
      <p:bold r:id="rId58"/>
      <p:italic r:id="rId59"/>
      <p:boldItalic r:id="rId60"/>
    </p:embeddedFont>
    <p:embeddedFont>
      <p:font typeface="Anaheim"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E2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8888F85-1362-4D26-B13A-1177A28A6E73}">
  <a:tblStyle styleId="{38888F85-1362-4D26-B13A-1177A28A6E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5840DF0-40FA-4192-9842-DB890378C77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101"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084d307d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b084d307d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828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13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176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220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30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2292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749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885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262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084d307d1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b084d307d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946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15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415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647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605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48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70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17583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716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9114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77554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25126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9424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048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32508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39234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040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313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0242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201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84621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7733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33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804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877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8993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5731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934050"/>
            <a:ext cx="6350100" cy="1905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146500" y="3963950"/>
            <a:ext cx="4193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6"/>
        <p:cNvGrpSpPr/>
        <p:nvPr/>
      </p:nvGrpSpPr>
      <p:grpSpPr>
        <a:xfrm>
          <a:off x="0" y="0"/>
          <a:ext cx="0" cy="0"/>
          <a:chOff x="0" y="0"/>
          <a:chExt cx="0" cy="0"/>
        </a:xfrm>
      </p:grpSpPr>
      <p:sp>
        <p:nvSpPr>
          <p:cNvPr id="47" name="Google Shape;4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 name="Google Shape;48;p13"/>
          <p:cNvSpPr txBox="1">
            <a:spLocks noGrp="1"/>
          </p:cNvSpPr>
          <p:nvPr>
            <p:ph type="title" idx="2" hasCustomPrompt="1"/>
          </p:nvPr>
        </p:nvSpPr>
        <p:spPr>
          <a:xfrm>
            <a:off x="972150" y="16496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 name="Google Shape;49;p13"/>
          <p:cNvSpPr txBox="1">
            <a:spLocks noGrp="1"/>
          </p:cNvSpPr>
          <p:nvPr>
            <p:ph type="title" idx="3" hasCustomPrompt="1"/>
          </p:nvPr>
        </p:nvSpPr>
        <p:spPr>
          <a:xfrm>
            <a:off x="4877550" y="16496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0" name="Google Shape;50;p13"/>
          <p:cNvSpPr txBox="1">
            <a:spLocks noGrp="1"/>
          </p:cNvSpPr>
          <p:nvPr>
            <p:ph type="title" idx="4" hasCustomPrompt="1"/>
          </p:nvPr>
        </p:nvSpPr>
        <p:spPr>
          <a:xfrm>
            <a:off x="972150" y="25544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 name="Google Shape;51;p13"/>
          <p:cNvSpPr txBox="1">
            <a:spLocks noGrp="1"/>
          </p:cNvSpPr>
          <p:nvPr>
            <p:ph type="title" idx="5" hasCustomPrompt="1"/>
          </p:nvPr>
        </p:nvSpPr>
        <p:spPr>
          <a:xfrm>
            <a:off x="4877550" y="25544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 name="Google Shape;52;p13"/>
          <p:cNvSpPr txBox="1">
            <a:spLocks noGrp="1"/>
          </p:cNvSpPr>
          <p:nvPr>
            <p:ph type="title" idx="6" hasCustomPrompt="1"/>
          </p:nvPr>
        </p:nvSpPr>
        <p:spPr>
          <a:xfrm>
            <a:off x="972150" y="3459258"/>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 name="Google Shape;53;p13"/>
          <p:cNvSpPr txBox="1">
            <a:spLocks noGrp="1"/>
          </p:cNvSpPr>
          <p:nvPr>
            <p:ph type="title" idx="7" hasCustomPrompt="1"/>
          </p:nvPr>
        </p:nvSpPr>
        <p:spPr>
          <a:xfrm>
            <a:off x="4877550" y="34592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latin typeface="Albert Sans"/>
                <a:ea typeface="Albert Sans"/>
                <a:cs typeface="Albert Sans"/>
                <a:sym typeface="Albert San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 name="Google Shape;54;p13"/>
          <p:cNvSpPr txBox="1">
            <a:spLocks noGrp="1"/>
          </p:cNvSpPr>
          <p:nvPr>
            <p:ph type="subTitle" idx="1"/>
          </p:nvPr>
        </p:nvSpPr>
        <p:spPr>
          <a:xfrm>
            <a:off x="1859250" y="16496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5" name="Google Shape;55;p13"/>
          <p:cNvSpPr txBox="1">
            <a:spLocks noGrp="1"/>
          </p:cNvSpPr>
          <p:nvPr>
            <p:ph type="subTitle" idx="8"/>
          </p:nvPr>
        </p:nvSpPr>
        <p:spPr>
          <a:xfrm>
            <a:off x="1859253" y="25544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6" name="Google Shape;56;p13"/>
          <p:cNvSpPr txBox="1">
            <a:spLocks noGrp="1"/>
          </p:cNvSpPr>
          <p:nvPr>
            <p:ph type="subTitle" idx="9"/>
          </p:nvPr>
        </p:nvSpPr>
        <p:spPr>
          <a:xfrm>
            <a:off x="1859255" y="3459250"/>
            <a:ext cx="24087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7" name="Google Shape;57;p13"/>
          <p:cNvSpPr txBox="1">
            <a:spLocks noGrp="1"/>
          </p:cNvSpPr>
          <p:nvPr>
            <p:ph type="subTitle" idx="13"/>
          </p:nvPr>
        </p:nvSpPr>
        <p:spPr>
          <a:xfrm>
            <a:off x="5764650" y="16496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8" name="Google Shape;58;p13"/>
          <p:cNvSpPr txBox="1">
            <a:spLocks noGrp="1"/>
          </p:cNvSpPr>
          <p:nvPr>
            <p:ph type="subTitle" idx="14"/>
          </p:nvPr>
        </p:nvSpPr>
        <p:spPr>
          <a:xfrm>
            <a:off x="5764650" y="25544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59" name="Google Shape;59;p13"/>
          <p:cNvSpPr txBox="1">
            <a:spLocks noGrp="1"/>
          </p:cNvSpPr>
          <p:nvPr>
            <p:ph type="subTitle" idx="15"/>
          </p:nvPr>
        </p:nvSpPr>
        <p:spPr>
          <a:xfrm>
            <a:off x="5764649" y="3459250"/>
            <a:ext cx="24072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60" name="Google Shape;60;p13"/>
          <p:cNvPicPr preferRelativeResize="0"/>
          <p:nvPr/>
        </p:nvPicPr>
        <p:blipFill rotWithShape="1">
          <a:blip r:embed="rId2">
            <a:alphaModFix/>
          </a:blip>
          <a:srcRect t="47184" b="1247"/>
          <a:stretch/>
        </p:blipFill>
        <p:spPr>
          <a:xfrm flipH="1">
            <a:off x="0" y="90854"/>
            <a:ext cx="791300" cy="40944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33"/>
        <p:cNvGrpSpPr/>
        <p:nvPr/>
      </p:nvGrpSpPr>
      <p:grpSpPr>
        <a:xfrm>
          <a:off x="0" y="0"/>
          <a:ext cx="0" cy="0"/>
          <a:chOff x="0" y="0"/>
          <a:chExt cx="0" cy="0"/>
        </a:xfrm>
      </p:grpSpPr>
      <p:pic>
        <p:nvPicPr>
          <p:cNvPr id="134" name="Google Shape;134;p24"/>
          <p:cNvPicPr preferRelativeResize="0"/>
          <p:nvPr/>
        </p:nvPicPr>
        <p:blipFill rotWithShape="1">
          <a:blip r:embed="rId2">
            <a:alphaModFix/>
          </a:blip>
          <a:srcRect t="48981" b="7870"/>
          <a:stretch/>
        </p:blipFill>
        <p:spPr>
          <a:xfrm rot="5400000" flipH="1">
            <a:off x="-242950" y="4198179"/>
            <a:ext cx="1205424" cy="521926"/>
          </a:xfrm>
          <a:prstGeom prst="rect">
            <a:avLst/>
          </a:prstGeom>
          <a:noFill/>
          <a:ln>
            <a:noFill/>
          </a:ln>
        </p:spPr>
      </p:pic>
      <p:pic>
        <p:nvPicPr>
          <p:cNvPr id="135" name="Google Shape;135;p24"/>
          <p:cNvPicPr preferRelativeResize="0"/>
          <p:nvPr/>
        </p:nvPicPr>
        <p:blipFill rotWithShape="1">
          <a:blip r:embed="rId3">
            <a:alphaModFix/>
          </a:blip>
          <a:srcRect t="4506" r="8958" b="12498"/>
          <a:stretch/>
        </p:blipFill>
        <p:spPr>
          <a:xfrm rot="-5400000">
            <a:off x="8095062" y="42659"/>
            <a:ext cx="1099076" cy="99879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36"/>
        <p:cNvGrpSpPr/>
        <p:nvPr/>
      </p:nvGrpSpPr>
      <p:grpSpPr>
        <a:xfrm>
          <a:off x="0" y="0"/>
          <a:ext cx="0" cy="0"/>
          <a:chOff x="0" y="0"/>
          <a:chExt cx="0" cy="0"/>
        </a:xfrm>
      </p:grpSpPr>
      <p:pic>
        <p:nvPicPr>
          <p:cNvPr id="137" name="Google Shape;137;p25"/>
          <p:cNvPicPr preferRelativeResize="0"/>
          <p:nvPr/>
        </p:nvPicPr>
        <p:blipFill rotWithShape="1">
          <a:blip r:embed="rId2">
            <a:alphaModFix/>
          </a:blip>
          <a:srcRect l="8663" t="12737" r="6316" b="22373"/>
          <a:stretch/>
        </p:blipFill>
        <p:spPr>
          <a:xfrm rot="-5400000" flipH="1">
            <a:off x="7988370" y="441912"/>
            <a:ext cx="1604975" cy="72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4115688" y="1694700"/>
            <a:ext cx="1474500" cy="841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1"/>
                </a:solidFill>
                <a:latin typeface="Albert Sans Light"/>
                <a:ea typeface="Albert Sans Light"/>
                <a:cs typeface="Albert Sans Light"/>
                <a:sym typeface="Albert Sans Light"/>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a:spLocks noGrp="1"/>
          </p:cNvSpPr>
          <p:nvPr>
            <p:ph type="pic" idx="3"/>
          </p:nvPr>
        </p:nvSpPr>
        <p:spPr>
          <a:xfrm>
            <a:off x="873313" y="539500"/>
            <a:ext cx="2760600" cy="4064400"/>
          </a:xfrm>
          <a:prstGeom prst="round2SameRect">
            <a:avLst>
              <a:gd name="adj1" fmla="val 50000"/>
              <a:gd name="adj2" fmla="val 0"/>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subTitle" idx="1"/>
          </p:nvPr>
        </p:nvSpPr>
        <p:spPr>
          <a:xfrm>
            <a:off x="5012830" y="2574150"/>
            <a:ext cx="3145200" cy="136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2" name="Google Shape;22;p5"/>
          <p:cNvSpPr txBox="1">
            <a:spLocks noGrp="1"/>
          </p:cNvSpPr>
          <p:nvPr>
            <p:ph type="subTitle" idx="2"/>
          </p:nvPr>
        </p:nvSpPr>
        <p:spPr>
          <a:xfrm>
            <a:off x="985975" y="2574150"/>
            <a:ext cx="3145200" cy="136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 name="Google Shape;23;p5"/>
          <p:cNvSpPr txBox="1">
            <a:spLocks noGrp="1"/>
          </p:cNvSpPr>
          <p:nvPr>
            <p:ph type="subTitle" idx="3"/>
          </p:nvPr>
        </p:nvSpPr>
        <p:spPr>
          <a:xfrm>
            <a:off x="985965" y="1961025"/>
            <a:ext cx="3145200" cy="48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4"/>
          </p:nvPr>
        </p:nvSpPr>
        <p:spPr>
          <a:xfrm>
            <a:off x="5012835" y="1961025"/>
            <a:ext cx="3145200" cy="48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Albert Sans"/>
                <a:ea typeface="Albert Sans"/>
                <a:cs typeface="Albert Sans"/>
                <a:sym typeface="Albert Sans"/>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25" name="Google Shape;25;p5"/>
          <p:cNvPicPr preferRelativeResize="0"/>
          <p:nvPr/>
        </p:nvPicPr>
        <p:blipFill rotWithShape="1">
          <a:blip r:embed="rId2">
            <a:alphaModFix/>
          </a:blip>
          <a:srcRect t="8328" b="3542"/>
          <a:stretch/>
        </p:blipFill>
        <p:spPr>
          <a:xfrm rot="5400000" flipH="1">
            <a:off x="-6062" y="46764"/>
            <a:ext cx="1005326" cy="9117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735775" y="844050"/>
            <a:ext cx="4614900" cy="10278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7"/>
          <p:cNvSpPr txBox="1">
            <a:spLocks noGrp="1"/>
          </p:cNvSpPr>
          <p:nvPr>
            <p:ph type="subTitle" idx="1"/>
          </p:nvPr>
        </p:nvSpPr>
        <p:spPr>
          <a:xfrm>
            <a:off x="735775" y="2031450"/>
            <a:ext cx="4614900" cy="226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a:endParaRPr/>
          </a:p>
        </p:txBody>
      </p:sp>
      <p:sp>
        <p:nvSpPr>
          <p:cNvPr id="33" name="Google Shape;33;p7"/>
          <p:cNvSpPr>
            <a:spLocks noGrp="1"/>
          </p:cNvSpPr>
          <p:nvPr>
            <p:ph type="pic" idx="2"/>
          </p:nvPr>
        </p:nvSpPr>
        <p:spPr>
          <a:xfrm>
            <a:off x="5643775" y="539500"/>
            <a:ext cx="2787000" cy="4064400"/>
          </a:xfrm>
          <a:prstGeom prst="round2SameRect">
            <a:avLst>
              <a:gd name="adj1" fmla="val 50000"/>
              <a:gd name="adj2" fmla="val 0"/>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8" name="Google Shape;3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9"/>
        <p:cNvGrpSpPr/>
        <p:nvPr/>
      </p:nvGrpSpPr>
      <p:grpSpPr>
        <a:xfrm>
          <a:off x="0" y="0"/>
          <a:ext cx="0" cy="0"/>
          <a:chOff x="0" y="0"/>
          <a:chExt cx="0" cy="0"/>
        </a:xfrm>
      </p:grpSpPr>
      <p:sp>
        <p:nvSpPr>
          <p:cNvPr id="40" name="Google Shape;40;p10"/>
          <p:cNvSpPr>
            <a:spLocks noGrp="1"/>
          </p:cNvSpPr>
          <p:nvPr>
            <p:ph type="pic" idx="2"/>
          </p:nvPr>
        </p:nvSpPr>
        <p:spPr>
          <a:xfrm>
            <a:off x="0" y="0"/>
            <a:ext cx="9144000" cy="5143500"/>
          </a:xfrm>
          <a:prstGeom prst="rect">
            <a:avLst/>
          </a:prstGeom>
          <a:noFill/>
          <a:ln>
            <a:noFill/>
          </a:ln>
        </p:spPr>
      </p:sp>
      <p:sp>
        <p:nvSpPr>
          <p:cNvPr id="41" name="Google Shape;41;p10"/>
          <p:cNvSpPr txBox="1">
            <a:spLocks noGrp="1"/>
          </p:cNvSpPr>
          <p:nvPr>
            <p:ph type="title"/>
          </p:nvPr>
        </p:nvSpPr>
        <p:spPr>
          <a:xfrm>
            <a:off x="1948800" y="4014450"/>
            <a:ext cx="5246400" cy="4416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1800">
                <a:solidFill>
                  <a:schemeClr val="l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2184000" y="1738050"/>
            <a:ext cx="3633000" cy="1037700"/>
          </a:xfrm>
          <a:prstGeom prst="rect">
            <a:avLst/>
          </a:prstGeom>
          <a:ln w="9525"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 name="Google Shape;44;p11"/>
          <p:cNvSpPr txBox="1">
            <a:spLocks noGrp="1"/>
          </p:cNvSpPr>
          <p:nvPr>
            <p:ph type="subTitle" idx="1"/>
          </p:nvPr>
        </p:nvSpPr>
        <p:spPr>
          <a:xfrm>
            <a:off x="3327000" y="2908350"/>
            <a:ext cx="3633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lbert Sans"/>
              <a:buNone/>
              <a:defRPr sz="3200" b="1">
                <a:solidFill>
                  <a:schemeClr val="dk1"/>
                </a:solidFill>
                <a:latin typeface="Albert Sans"/>
                <a:ea typeface="Albert Sans"/>
                <a:cs typeface="Albert Sans"/>
                <a:sym typeface="Albert Sans"/>
              </a:defRPr>
            </a:lvl1pPr>
            <a:lvl2pPr lvl="1"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2pPr>
            <a:lvl3pPr lvl="2"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3pPr>
            <a:lvl4pPr lvl="3"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4pPr>
            <a:lvl5pPr lvl="4"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5pPr>
            <a:lvl6pPr lvl="5"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6pPr>
            <a:lvl7pPr lvl="6"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7pPr>
            <a:lvl8pPr lvl="7"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8pPr>
            <a:lvl9pPr lvl="8" rtl="0">
              <a:spcBef>
                <a:spcPts val="0"/>
              </a:spcBef>
              <a:spcAft>
                <a:spcPts val="0"/>
              </a:spcAft>
              <a:buClr>
                <a:schemeClr val="dk1"/>
              </a:buClr>
              <a:buSzPts val="3000"/>
              <a:buFont typeface="Albert Sans"/>
              <a:buNone/>
              <a:defRPr sz="3000" b="1">
                <a:solidFill>
                  <a:schemeClr val="dk1"/>
                </a:solidFill>
                <a:latin typeface="Albert Sans"/>
                <a:ea typeface="Albert Sans"/>
                <a:cs typeface="Albert Sans"/>
                <a:sym typeface="Albert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70" r:id="rId11"/>
    <p:sldLayoutId id="214748367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sumsub.com/newsroom/sumsub-research-global-deepfake-incidents-surge-tenfold-from-2022-to-2023/"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sumsub.com/newsroom/sumsub-research-global-deepfake-incidents-surge-tenfold-from-2022-to-2023/"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hyperlink" Target="https://sumsub.com/newsroom/sumsub-research-global-deepfake-incidents-surge-tenfold-from-2022-to-2023/" TargetMode="External"/><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hyperlink" Target="https://sumsub.com/newsroom/sumsub-research-global-deepfake-incidents-surge-tenfold-from-2022-to-2023/"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hyperlink" Target="https://sumsub.com/newsroom/sumsub-research-global-deepfake-incidents-surge-tenfold-from-2022-to-2023/" TargetMode="External"/><Relationship Id="rId4" Type="http://schemas.openxmlformats.org/officeDocument/2006/relationships/image" Target="../media/image1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sumsub.com/newsroom/sumsub-research-global-deepfake-incidents-surge-tenfold-from-2022-to-2023/"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hyperlink" Target="https://sumsub.com/newsroom/sumsub-research-global-deepfake-incidents-surge-tenfold-from-2022-to-2023/"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9"/>
          <p:cNvSpPr txBox="1">
            <a:spLocks noGrp="1"/>
          </p:cNvSpPr>
          <p:nvPr>
            <p:ph type="ctrTitle"/>
          </p:nvPr>
        </p:nvSpPr>
        <p:spPr>
          <a:xfrm>
            <a:off x="989800" y="437200"/>
            <a:ext cx="6350100" cy="24387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Deep Inspect</a:t>
            </a:r>
            <a:br>
              <a:rPr lang="en" dirty="0" smtClean="0"/>
            </a:br>
            <a:r>
              <a:rPr lang="en" sz="3200" dirty="0" smtClean="0"/>
              <a:t>(Deep Fake Audio Detection &amp; Collection)</a:t>
            </a:r>
            <a:endParaRPr sz="3200" dirty="0"/>
          </a:p>
        </p:txBody>
      </p:sp>
      <p:sp>
        <p:nvSpPr>
          <p:cNvPr id="149" name="Google Shape;149;p29"/>
          <p:cNvSpPr txBox="1">
            <a:spLocks noGrp="1"/>
          </p:cNvSpPr>
          <p:nvPr>
            <p:ph type="subTitle" idx="1"/>
          </p:nvPr>
        </p:nvSpPr>
        <p:spPr>
          <a:xfrm>
            <a:off x="2103320" y="3000946"/>
            <a:ext cx="41934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FYP-Phase II          Group 6 – BSCS 8 C</a:t>
            </a:r>
            <a:endParaRPr dirty="0"/>
          </a:p>
        </p:txBody>
      </p:sp>
      <p:cxnSp>
        <p:nvCxnSpPr>
          <p:cNvPr id="151" name="Google Shape;151;p29"/>
          <p:cNvCxnSpPr/>
          <p:nvPr/>
        </p:nvCxnSpPr>
        <p:spPr>
          <a:xfrm>
            <a:off x="864450" y="4201850"/>
            <a:ext cx="1794000" cy="0"/>
          </a:xfrm>
          <a:prstGeom prst="straightConnector1">
            <a:avLst/>
          </a:prstGeom>
          <a:noFill/>
          <a:ln w="9525" cap="flat" cmpd="sng">
            <a:solidFill>
              <a:schemeClr val="accent1"/>
            </a:solidFill>
            <a:prstDash val="solid"/>
            <a:round/>
            <a:headEnd type="none" w="med" len="med"/>
            <a:tailEnd type="triangle" w="med" len="med"/>
          </a:ln>
        </p:spPr>
      </p:cxnSp>
      <p:pic>
        <p:nvPicPr>
          <p:cNvPr id="152" name="Google Shape;152;p29"/>
          <p:cNvPicPr preferRelativeResize="0"/>
          <p:nvPr/>
        </p:nvPicPr>
        <p:blipFill rotWithShape="1">
          <a:blip r:embed="rId3">
            <a:alphaModFix/>
          </a:blip>
          <a:srcRect l="31320" t="3409" r="9651" b="6638"/>
          <a:stretch/>
        </p:blipFill>
        <p:spPr>
          <a:xfrm>
            <a:off x="0" y="138650"/>
            <a:ext cx="1165474" cy="2221998"/>
          </a:xfrm>
          <a:prstGeom prst="rect">
            <a:avLst/>
          </a:prstGeom>
          <a:noFill/>
          <a:ln>
            <a:no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4565" y="1326344"/>
            <a:ext cx="2551639" cy="2587869"/>
          </a:xfrm>
          <a:prstGeom prst="rect">
            <a:avLst/>
          </a:prstGeom>
        </p:spPr>
      </p:pic>
      <p:sp>
        <p:nvSpPr>
          <p:cNvPr id="14" name="Google Shape;149;p29"/>
          <p:cNvSpPr txBox="1">
            <a:spLocks/>
          </p:cNvSpPr>
          <p:nvPr/>
        </p:nvSpPr>
        <p:spPr>
          <a:xfrm>
            <a:off x="4038586" y="3363498"/>
            <a:ext cx="4193400"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Work Sans"/>
              <a:buNone/>
              <a:defRPr sz="1600" b="0" i="0" u="none" strike="noStrike" cap="none">
                <a:solidFill>
                  <a:schemeClr val="dk1"/>
                </a:solidFill>
                <a:latin typeface="Work Sans"/>
                <a:ea typeface="Work Sans"/>
                <a:cs typeface="Work Sans"/>
                <a:sym typeface="Work Sans"/>
              </a:defRPr>
            </a:lvl1pPr>
            <a:lvl2pPr marL="914400" marR="0" lvl="1"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2pPr>
            <a:lvl3pPr marL="1371600" marR="0" lvl="2"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3pPr>
            <a:lvl4pPr marL="1828800" marR="0" lvl="3"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4pPr>
            <a:lvl5pPr marL="2286000" marR="0" lvl="4"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5pPr>
            <a:lvl6pPr marL="2743200" marR="0" lvl="5"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6pPr>
            <a:lvl7pPr marL="3200400" marR="0" lvl="6"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7pPr>
            <a:lvl8pPr marL="3657600" marR="0" lvl="7"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8pPr>
            <a:lvl9pPr marL="4114800" marR="0" lvl="8" indent="-304800" algn="ctr" rtl="0">
              <a:lnSpc>
                <a:spcPct val="100000"/>
              </a:lnSpc>
              <a:spcBef>
                <a:spcPts val="0"/>
              </a:spcBef>
              <a:spcAft>
                <a:spcPts val="0"/>
              </a:spcAft>
              <a:buClr>
                <a:schemeClr val="dk1"/>
              </a:buClr>
              <a:buSzPts val="1800"/>
              <a:buFont typeface="Work Sans"/>
              <a:buNone/>
              <a:defRPr sz="1800" b="0" i="0" u="none" strike="noStrike" cap="none">
                <a:solidFill>
                  <a:schemeClr val="dk1"/>
                </a:solidFill>
                <a:latin typeface="Work Sans"/>
                <a:ea typeface="Work Sans"/>
                <a:cs typeface="Work Sans"/>
                <a:sym typeface="Work Sans"/>
              </a:defRPr>
            </a:lvl9pPr>
          </a:lstStyle>
          <a:p>
            <a:pPr marL="0" indent="0"/>
            <a:r>
              <a:rPr lang="en-US" dirty="0" smtClean="0"/>
              <a:t>18680 - Noor </a:t>
            </a:r>
            <a:r>
              <a:rPr lang="en-US" dirty="0" err="1" smtClean="0"/>
              <a:t>ul</a:t>
            </a:r>
            <a:r>
              <a:rPr lang="en-US" dirty="0" smtClean="0"/>
              <a:t> Islam Huzaifa</a:t>
            </a:r>
          </a:p>
          <a:p>
            <a:pPr marL="0" indent="0"/>
            <a:r>
              <a:rPr lang="en-US" dirty="0" smtClean="0"/>
              <a:t>18317 - </a:t>
            </a:r>
            <a:r>
              <a:rPr lang="en-US" dirty="0" err="1" smtClean="0"/>
              <a:t>Talal</a:t>
            </a:r>
            <a:r>
              <a:rPr lang="en-US" dirty="0" smtClean="0"/>
              <a:t> </a:t>
            </a:r>
            <a:r>
              <a:rPr lang="en-US" dirty="0" err="1" smtClean="0"/>
              <a:t>Manshoor</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5"/>
          <a:stretch>
            <a:fillRect/>
          </a:stretch>
        </p:blipFill>
        <p:spPr>
          <a:xfrm>
            <a:off x="2833401" y="1112200"/>
            <a:ext cx="5065501" cy="1283542"/>
          </a:xfrm>
          <a:prstGeom prst="rect">
            <a:avLst/>
          </a:prstGeom>
          <a:effectLst>
            <a:outerShdw blurRad="50800" dist="38100" dir="8100000" algn="tr" rotWithShape="0">
              <a:prstClr val="black">
                <a:alpha val="40000"/>
              </a:prstClr>
            </a:outerShdw>
          </a:effectLst>
        </p:spPr>
      </p:pic>
      <p:sp>
        <p:nvSpPr>
          <p:cNvPr id="9" name="TextBox 8">
            <a:hlinkClick r:id="rId6"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6"/>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99651098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5"/>
          <a:stretch>
            <a:fillRect/>
          </a:stretch>
        </p:blipFill>
        <p:spPr>
          <a:xfrm>
            <a:off x="2833401" y="1112200"/>
            <a:ext cx="5065501" cy="1283542"/>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6"/>
          <a:stretch>
            <a:fillRect/>
          </a:stretch>
        </p:blipFill>
        <p:spPr>
          <a:xfrm>
            <a:off x="1848331" y="1594253"/>
            <a:ext cx="5447338" cy="1007265"/>
          </a:xfrm>
          <a:prstGeom prst="rect">
            <a:avLst/>
          </a:prstGeom>
          <a:effectLst>
            <a:outerShdw blurRad="50800" dist="38100" dir="8100000" algn="tr" rotWithShape="0">
              <a:prstClr val="black">
                <a:alpha val="40000"/>
              </a:prstClr>
            </a:outerShdw>
          </a:effectLst>
        </p:spPr>
      </p:pic>
      <p:sp>
        <p:nvSpPr>
          <p:cNvPr id="8" name="TextBox 7">
            <a:hlinkClick r:id="rId7"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7"/>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53194062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5"/>
          <a:stretch>
            <a:fillRect/>
          </a:stretch>
        </p:blipFill>
        <p:spPr>
          <a:xfrm>
            <a:off x="2833401" y="1112200"/>
            <a:ext cx="5065501" cy="1283542"/>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6"/>
          <a:stretch>
            <a:fillRect/>
          </a:stretch>
        </p:blipFill>
        <p:spPr>
          <a:xfrm>
            <a:off x="1848331" y="1594253"/>
            <a:ext cx="5447338" cy="1007265"/>
          </a:xfrm>
          <a:prstGeom prst="rect">
            <a:avLst/>
          </a:prstGeom>
          <a:effectLst>
            <a:outerShdw blurRad="50800" dist="38100" dir="8100000" algn="tr" rotWithShape="0">
              <a:prstClr val="black">
                <a:alpha val="40000"/>
              </a:prstClr>
            </a:outerShdw>
          </a:effectLst>
        </p:spPr>
      </p:pic>
      <p:pic>
        <p:nvPicPr>
          <p:cNvPr id="2" name="Picture 1"/>
          <p:cNvPicPr>
            <a:picLocks noChangeAspect="1"/>
          </p:cNvPicPr>
          <p:nvPr/>
        </p:nvPicPr>
        <p:blipFill>
          <a:blip r:embed="rId7"/>
          <a:stretch>
            <a:fillRect/>
          </a:stretch>
        </p:blipFill>
        <p:spPr>
          <a:xfrm>
            <a:off x="2909435" y="1885435"/>
            <a:ext cx="4189272" cy="1606248"/>
          </a:xfrm>
          <a:prstGeom prst="rect">
            <a:avLst/>
          </a:prstGeom>
          <a:effectLst>
            <a:outerShdw blurRad="241300" dist="76200" dir="8100000" algn="tr" rotWithShape="0">
              <a:prstClr val="black">
                <a:alpha val="40000"/>
              </a:prstClr>
            </a:outerShdw>
          </a:effectLst>
        </p:spPr>
      </p:pic>
      <p:sp>
        <p:nvSpPr>
          <p:cNvPr id="8" name="TextBox 7">
            <a:hlinkClick r:id="rId8" tooltip="Report"/>
          </p:cNvPr>
          <p:cNvSpPr txBox="1"/>
          <p:nvPr/>
        </p:nvSpPr>
        <p:spPr>
          <a:xfrm>
            <a:off x="87085"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8"/>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94663734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5"/>
          <a:stretch>
            <a:fillRect/>
          </a:stretch>
        </p:blipFill>
        <p:spPr>
          <a:xfrm>
            <a:off x="2833401" y="1112200"/>
            <a:ext cx="5065501" cy="1283542"/>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6"/>
          <a:stretch>
            <a:fillRect/>
          </a:stretch>
        </p:blipFill>
        <p:spPr>
          <a:xfrm>
            <a:off x="1848331" y="1594253"/>
            <a:ext cx="5447338" cy="1007265"/>
          </a:xfrm>
          <a:prstGeom prst="rect">
            <a:avLst/>
          </a:prstGeom>
          <a:effectLst>
            <a:outerShdw blurRad="50800" dist="38100" dir="8100000" algn="tr" rotWithShape="0">
              <a:prstClr val="black">
                <a:alpha val="40000"/>
              </a:prstClr>
            </a:outerShdw>
          </a:effectLst>
        </p:spPr>
      </p:pic>
      <p:pic>
        <p:nvPicPr>
          <p:cNvPr id="2" name="Picture 1"/>
          <p:cNvPicPr>
            <a:picLocks noChangeAspect="1"/>
          </p:cNvPicPr>
          <p:nvPr/>
        </p:nvPicPr>
        <p:blipFill>
          <a:blip r:embed="rId7"/>
          <a:stretch>
            <a:fillRect/>
          </a:stretch>
        </p:blipFill>
        <p:spPr>
          <a:xfrm>
            <a:off x="2909435" y="1885435"/>
            <a:ext cx="4189272" cy="1606248"/>
          </a:xfrm>
          <a:prstGeom prst="rect">
            <a:avLst/>
          </a:prstGeom>
          <a:effectLst>
            <a:outerShdw blurRad="241300" dist="76200" dir="8100000" algn="tr" rotWithShape="0">
              <a:prstClr val="black">
                <a:alpha val="40000"/>
              </a:prstClr>
            </a:outerShdw>
          </a:effectLst>
        </p:spPr>
      </p:pic>
      <p:pic>
        <p:nvPicPr>
          <p:cNvPr id="3" name="Picture 2"/>
          <p:cNvPicPr>
            <a:picLocks noChangeAspect="1"/>
          </p:cNvPicPr>
          <p:nvPr/>
        </p:nvPicPr>
        <p:blipFill>
          <a:blip r:embed="rId8"/>
          <a:stretch>
            <a:fillRect/>
          </a:stretch>
        </p:blipFill>
        <p:spPr>
          <a:xfrm>
            <a:off x="861349" y="1654663"/>
            <a:ext cx="7421301" cy="1893710"/>
          </a:xfrm>
          <a:prstGeom prst="rect">
            <a:avLst/>
          </a:prstGeom>
          <a:effectLst>
            <a:outerShdw blurRad="101600" dist="101600" dir="16200000" rotWithShape="0">
              <a:prstClr val="black">
                <a:alpha val="40000"/>
              </a:prstClr>
            </a:outerShdw>
          </a:effectLst>
        </p:spPr>
      </p:pic>
      <p:sp>
        <p:nvSpPr>
          <p:cNvPr id="9" name="TextBox 8">
            <a:hlinkClick r:id="rId9"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9"/>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14666966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a:effectLst>
            <a:outerShdw blurRad="50800" dist="38100" dir="8100000" algn="tr" rotWithShape="0">
              <a:prstClr val="black">
                <a:alpha val="40000"/>
              </a:prstClr>
            </a:outerShdw>
          </a:effectLst>
        </p:spPr>
      </p:pic>
      <p:pic>
        <p:nvPicPr>
          <p:cNvPr id="4" name="Picture 3"/>
          <p:cNvPicPr>
            <a:picLocks noChangeAspect="1"/>
          </p:cNvPicPr>
          <p:nvPr/>
        </p:nvPicPr>
        <p:blipFill>
          <a:blip r:embed="rId5"/>
          <a:stretch>
            <a:fillRect/>
          </a:stretch>
        </p:blipFill>
        <p:spPr>
          <a:xfrm>
            <a:off x="2833401" y="1112200"/>
            <a:ext cx="5065501" cy="1283542"/>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6"/>
          <a:stretch>
            <a:fillRect/>
          </a:stretch>
        </p:blipFill>
        <p:spPr>
          <a:xfrm>
            <a:off x="1848331" y="1594253"/>
            <a:ext cx="5447338" cy="1007265"/>
          </a:xfrm>
          <a:prstGeom prst="rect">
            <a:avLst/>
          </a:prstGeom>
          <a:effectLst>
            <a:outerShdw blurRad="50800" dist="38100" dir="8100000" algn="tr" rotWithShape="0">
              <a:prstClr val="black">
                <a:alpha val="40000"/>
              </a:prstClr>
            </a:outerShdw>
          </a:effectLst>
        </p:spPr>
      </p:pic>
      <p:pic>
        <p:nvPicPr>
          <p:cNvPr id="2" name="Picture 1"/>
          <p:cNvPicPr>
            <a:picLocks noChangeAspect="1"/>
          </p:cNvPicPr>
          <p:nvPr/>
        </p:nvPicPr>
        <p:blipFill>
          <a:blip r:embed="rId7"/>
          <a:stretch>
            <a:fillRect/>
          </a:stretch>
        </p:blipFill>
        <p:spPr>
          <a:xfrm>
            <a:off x="2909435" y="1885435"/>
            <a:ext cx="4189272" cy="1606248"/>
          </a:xfrm>
          <a:prstGeom prst="rect">
            <a:avLst/>
          </a:prstGeom>
          <a:effectLst>
            <a:outerShdw blurRad="241300" dist="76200" dir="8100000" algn="tr" rotWithShape="0">
              <a:prstClr val="black">
                <a:alpha val="40000"/>
              </a:prstClr>
            </a:outerShdw>
          </a:effectLst>
        </p:spPr>
      </p:pic>
      <p:pic>
        <p:nvPicPr>
          <p:cNvPr id="3" name="Picture 2"/>
          <p:cNvPicPr>
            <a:picLocks noChangeAspect="1"/>
          </p:cNvPicPr>
          <p:nvPr/>
        </p:nvPicPr>
        <p:blipFill>
          <a:blip r:embed="rId8"/>
          <a:stretch>
            <a:fillRect/>
          </a:stretch>
        </p:blipFill>
        <p:spPr>
          <a:xfrm>
            <a:off x="861349" y="1654663"/>
            <a:ext cx="7421301" cy="1893710"/>
          </a:xfrm>
          <a:prstGeom prst="rect">
            <a:avLst/>
          </a:prstGeom>
          <a:effectLst>
            <a:outerShdw blurRad="101600" dist="101600" dir="16200000" rotWithShape="0">
              <a:prstClr val="black">
                <a:alpha val="40000"/>
              </a:prstClr>
            </a:outerShdw>
          </a:effectLst>
        </p:spPr>
      </p:pic>
      <p:pic>
        <p:nvPicPr>
          <p:cNvPr id="5" name="Picture 4"/>
          <p:cNvPicPr>
            <a:picLocks noChangeAspect="1"/>
          </p:cNvPicPr>
          <p:nvPr/>
        </p:nvPicPr>
        <p:blipFill>
          <a:blip r:embed="rId9"/>
          <a:stretch>
            <a:fillRect/>
          </a:stretch>
        </p:blipFill>
        <p:spPr>
          <a:xfrm>
            <a:off x="1164436" y="2852423"/>
            <a:ext cx="4811130" cy="1391899"/>
          </a:xfrm>
          <a:prstGeom prst="rect">
            <a:avLst/>
          </a:prstGeom>
          <a:effectLst>
            <a:outerShdw blurRad="50800" dist="38100" dir="13500000" algn="br" rotWithShape="0">
              <a:prstClr val="black">
                <a:alpha val="40000"/>
              </a:prstClr>
            </a:outerShdw>
          </a:effectLst>
        </p:spPr>
      </p:pic>
      <p:sp>
        <p:nvSpPr>
          <p:cNvPr id="10" name="TextBox 9">
            <a:hlinkClick r:id="rId10"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10"/>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32919265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US" sz="1600" dirty="0">
                <a:solidFill>
                  <a:srgbClr val="272727"/>
                </a:solidFill>
              </a:rPr>
              <a:t>Sumsub Research: Global Deepfake Incidents Surge Tenfold from 2022 to 2023</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8" name="Picture 7"/>
          <p:cNvPicPr>
            <a:picLocks noChangeAspect="1"/>
          </p:cNvPicPr>
          <p:nvPr/>
        </p:nvPicPr>
        <p:blipFill>
          <a:blip r:embed="rId4"/>
          <a:stretch>
            <a:fillRect/>
          </a:stretch>
        </p:blipFill>
        <p:spPr>
          <a:xfrm>
            <a:off x="2657208" y="2243091"/>
            <a:ext cx="3829584" cy="657317"/>
          </a:xfrm>
          <a:prstGeom prst="rect">
            <a:avLst/>
          </a:prstGeom>
        </p:spPr>
      </p:pic>
      <p:pic>
        <p:nvPicPr>
          <p:cNvPr id="9" name="Picture 8"/>
          <p:cNvPicPr>
            <a:picLocks noChangeAspect="1"/>
          </p:cNvPicPr>
          <p:nvPr/>
        </p:nvPicPr>
        <p:blipFill>
          <a:blip r:embed="rId5"/>
          <a:stretch>
            <a:fillRect/>
          </a:stretch>
        </p:blipFill>
        <p:spPr>
          <a:xfrm>
            <a:off x="602343" y="1974802"/>
            <a:ext cx="8116116" cy="1414916"/>
          </a:xfrm>
          <a:prstGeom prst="rect">
            <a:avLst/>
          </a:prstGeom>
          <a:effectLst>
            <a:outerShdw blurRad="127000" dist="190500" dir="8100000" algn="tr" rotWithShape="0">
              <a:prstClr val="black">
                <a:alpha val="53000"/>
              </a:prstClr>
            </a:outerShdw>
          </a:effectLst>
        </p:spPr>
      </p:pic>
      <p:sp>
        <p:nvSpPr>
          <p:cNvPr id="10" name="TextBox 9">
            <a:hlinkClick r:id="rId6"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6"/>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97738226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9"/>
          <p:cNvSpPr txBox="1">
            <a:spLocks noGrp="1"/>
          </p:cNvSpPr>
          <p:nvPr>
            <p:ph type="title"/>
          </p:nvPr>
        </p:nvSpPr>
        <p:spPr>
          <a:xfrm>
            <a:off x="1857428" y="1870650"/>
            <a:ext cx="5240058" cy="103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Rs 1.8 Crore</a:t>
            </a:r>
            <a:endParaRPr dirty="0"/>
          </a:p>
        </p:txBody>
      </p:sp>
      <p:sp>
        <p:nvSpPr>
          <p:cNvPr id="270" name="Google Shape;270;p39"/>
          <p:cNvSpPr txBox="1">
            <a:spLocks noGrp="1"/>
          </p:cNvSpPr>
          <p:nvPr>
            <p:ph type="subTitle" idx="1"/>
          </p:nvPr>
        </p:nvSpPr>
        <p:spPr>
          <a:xfrm>
            <a:off x="3327000" y="2908350"/>
            <a:ext cx="3633000" cy="497100"/>
          </a:xfrm>
          <a:prstGeom prst="rect">
            <a:avLst/>
          </a:prstGeom>
        </p:spPr>
        <p:txBody>
          <a:bodyPr spcFirstLastPara="1" wrap="square" lIns="91425" tIns="91425" rIns="91425" bIns="91425" anchor="t" anchorCtr="0">
            <a:noAutofit/>
          </a:bodyPr>
          <a:lstStyle/>
          <a:p>
            <a:pPr marL="0" lvl="0" indent="0"/>
            <a:r>
              <a:rPr lang="en" dirty="0" smtClean="0"/>
              <a:t>PKR 1,00,000 </a:t>
            </a:r>
            <a:br>
              <a:rPr lang="en" dirty="0" smtClean="0"/>
            </a:br>
            <a:r>
              <a:rPr lang="en-US" dirty="0"/>
              <a:t>1740% profit over a year</a:t>
            </a:r>
            <a:r>
              <a:rPr lang="en" dirty="0" smtClean="0"/>
              <a:t> </a:t>
            </a:r>
            <a:endParaRPr dirty="0"/>
          </a:p>
        </p:txBody>
      </p:sp>
      <p:pic>
        <p:nvPicPr>
          <p:cNvPr id="271" name="Google Shape;271;p39"/>
          <p:cNvPicPr preferRelativeResize="0"/>
          <p:nvPr/>
        </p:nvPicPr>
        <p:blipFill rotWithShape="1">
          <a:blip r:embed="rId3">
            <a:alphaModFix/>
          </a:blip>
          <a:srcRect l="214" r="6318" b="22372"/>
          <a:stretch/>
        </p:blipFill>
        <p:spPr>
          <a:xfrm rot="10800000" flipH="1">
            <a:off x="6168138" y="-4979"/>
            <a:ext cx="2975850" cy="1454925"/>
          </a:xfrm>
          <a:prstGeom prst="rect">
            <a:avLst/>
          </a:prstGeom>
          <a:noFill/>
          <a:ln>
            <a:noFill/>
          </a:ln>
        </p:spPr>
      </p:pic>
      <p:cxnSp>
        <p:nvCxnSpPr>
          <p:cNvPr id="272" name="Google Shape;272;p39"/>
          <p:cNvCxnSpPr>
            <a:endCxn id="270" idx="1"/>
          </p:cNvCxnSpPr>
          <p:nvPr/>
        </p:nvCxnSpPr>
        <p:spPr>
          <a:xfrm>
            <a:off x="2211300" y="3156900"/>
            <a:ext cx="1115700" cy="0"/>
          </a:xfrm>
          <a:prstGeom prst="straightConnector1">
            <a:avLst/>
          </a:prstGeom>
          <a:noFill/>
          <a:ln w="9525" cap="flat" cmpd="sng">
            <a:solidFill>
              <a:schemeClr val="accent1"/>
            </a:solidFill>
            <a:prstDash val="solid"/>
            <a:round/>
            <a:headEnd type="none" w="med" len="med"/>
            <a:tailEnd type="triangle" w="med" len="med"/>
          </a:ln>
        </p:spPr>
      </p:cxnSp>
      <p:pic>
        <p:nvPicPr>
          <p:cNvPr id="273" name="Google Shape;273;p39"/>
          <p:cNvPicPr preferRelativeResize="0"/>
          <p:nvPr/>
        </p:nvPicPr>
        <p:blipFill rotWithShape="1">
          <a:blip r:embed="rId4">
            <a:alphaModFix/>
          </a:blip>
          <a:srcRect l="32009" r="11085"/>
          <a:stretch/>
        </p:blipFill>
        <p:spPr>
          <a:xfrm rot="-5400000">
            <a:off x="1003900" y="3176927"/>
            <a:ext cx="1229698" cy="2703452"/>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2173660" y="1782146"/>
            <a:ext cx="4918801" cy="1236546"/>
          </a:xfrm>
          <a:prstGeom prst="rect">
            <a:avLst/>
          </a:prstGeom>
        </p:spPr>
        <p:txBody>
          <a:bodyPr spcFirstLastPara="1" wrap="square" lIns="91425" tIns="91425" rIns="91425" bIns="91425" anchor="t" anchorCtr="0">
            <a:noAutofit/>
          </a:bodyPr>
          <a:lstStyle/>
          <a:p>
            <a:pPr lvl="0"/>
            <a:r>
              <a:rPr lang="en" sz="7200" dirty="0" smtClean="0"/>
              <a:t>Solution ??</a:t>
            </a:r>
            <a:endParaRPr sz="7200"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Tree>
    <p:extLst>
      <p:ext uri="{BB962C8B-B14F-4D97-AF65-F5344CB8AC3E}">
        <p14:creationId xmlns:p14="http://schemas.microsoft.com/office/powerpoint/2010/main" val="230781788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207" y="873660"/>
            <a:ext cx="3175985" cy="3221080"/>
          </a:xfrm>
          <a:prstGeom prst="rect">
            <a:avLst/>
          </a:prstGeom>
          <a:effectLst/>
        </p:spPr>
      </p:pic>
      <p:sp>
        <p:nvSpPr>
          <p:cNvPr id="204" name="Google Shape;204;p34"/>
          <p:cNvSpPr txBox="1">
            <a:spLocks noGrp="1"/>
          </p:cNvSpPr>
          <p:nvPr>
            <p:ph type="title"/>
          </p:nvPr>
        </p:nvSpPr>
        <p:spPr>
          <a:xfrm>
            <a:off x="2050567" y="1301498"/>
            <a:ext cx="4918801" cy="2473331"/>
          </a:xfrm>
          <a:prstGeom prst="rect">
            <a:avLst/>
          </a:prstGeom>
        </p:spPr>
        <p:txBody>
          <a:bodyPr spcFirstLastPara="1" wrap="square" lIns="91425" tIns="91425" rIns="91425" bIns="91425" anchor="t" anchorCtr="0">
            <a:noAutofit/>
          </a:bodyPr>
          <a:lstStyle/>
          <a:p>
            <a:pPr lvl="0"/>
            <a:r>
              <a:rPr lang="en" sz="7200" dirty="0"/>
              <a:t>Deep Inspect</a:t>
            </a:r>
            <a:endParaRPr sz="7200" dirty="0"/>
          </a:p>
        </p:txBody>
      </p:sp>
      <p:pic>
        <p:nvPicPr>
          <p:cNvPr id="208" name="Google Shape;208;p34"/>
          <p:cNvPicPr preferRelativeResize="0"/>
          <p:nvPr/>
        </p:nvPicPr>
        <p:blipFill rotWithShape="1">
          <a:blip r:embed="rId4">
            <a:alphaModFix/>
          </a:blip>
          <a:srcRect t="6136" b="49997"/>
          <a:stretch/>
        </p:blipFill>
        <p:spPr>
          <a:xfrm>
            <a:off x="3306875" y="4094740"/>
            <a:ext cx="2530250" cy="1084076"/>
          </a:xfrm>
          <a:prstGeom prst="rect">
            <a:avLst/>
          </a:prstGeom>
          <a:noFill/>
          <a:ln>
            <a:noFill/>
          </a:ln>
        </p:spPr>
      </p:pic>
    </p:spTree>
    <p:extLst>
      <p:ext uri="{BB962C8B-B14F-4D97-AF65-F5344CB8AC3E}">
        <p14:creationId xmlns:p14="http://schemas.microsoft.com/office/powerpoint/2010/main" val="398740156"/>
      </p:ext>
    </p:extLst>
  </p:cSld>
  <p:clrMapOvr>
    <a:masterClrMapping/>
  </p:clrMapOvr>
  <mc:AlternateContent xmlns:mc="http://schemas.openxmlformats.org/markup-compatibility/2006">
    <mc:Choice xmlns:p14="http://schemas.microsoft.com/office/powerpoint/2010/main" Requires="p14">
      <p:transition p14:dur="250">
        <p14:reveal/>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 dirty="0" smtClean="0"/>
              <a:t>Deep Inspect</a:t>
            </a:r>
            <a:endParaRPr dirty="0"/>
          </a:p>
        </p:txBody>
      </p:sp>
      <p:sp>
        <p:nvSpPr>
          <p:cNvPr id="205" name="Google Shape;205;p34"/>
          <p:cNvSpPr txBox="1">
            <a:spLocks noGrp="1"/>
          </p:cNvSpPr>
          <p:nvPr>
            <p:ph type="subTitle" idx="1"/>
          </p:nvPr>
        </p:nvSpPr>
        <p:spPr>
          <a:xfrm>
            <a:off x="5006969" y="1971580"/>
            <a:ext cx="3145200" cy="1363800"/>
          </a:xfrm>
          <a:prstGeom prst="rect">
            <a:avLst/>
          </a:prstGeom>
        </p:spPr>
        <p:txBody>
          <a:bodyPr spcFirstLastPara="1" wrap="square" lIns="91425" tIns="91425" rIns="91425" bIns="91425" anchor="t" anchorCtr="0">
            <a:noAutofit/>
          </a:bodyPr>
          <a:lstStyle/>
          <a:p>
            <a:pPr marL="0" lvl="0" indent="0"/>
            <a:r>
              <a:rPr lang="en-US" dirty="0" smtClean="0"/>
              <a:t>With this tool you can enhance security</a:t>
            </a:r>
            <a:r>
              <a:rPr lang="en-US" dirty="0"/>
              <a:t>, </a:t>
            </a:r>
            <a:r>
              <a:rPr lang="en-US" dirty="0" smtClean="0"/>
              <a:t>maintain </a:t>
            </a:r>
            <a:r>
              <a:rPr lang="en-US" dirty="0"/>
              <a:t>trust, and </a:t>
            </a:r>
            <a:r>
              <a:rPr lang="en-US" dirty="0" smtClean="0"/>
              <a:t>protect </a:t>
            </a:r>
            <a:r>
              <a:rPr lang="en-US" dirty="0"/>
              <a:t>privacy by ensuring the authenticity of audio communications.</a:t>
            </a:r>
          </a:p>
        </p:txBody>
      </p:sp>
      <p:sp>
        <p:nvSpPr>
          <p:cNvPr id="206" name="Google Shape;206;p34"/>
          <p:cNvSpPr txBox="1">
            <a:spLocks noGrp="1"/>
          </p:cNvSpPr>
          <p:nvPr>
            <p:ph type="subTitle" idx="2"/>
          </p:nvPr>
        </p:nvSpPr>
        <p:spPr>
          <a:xfrm>
            <a:off x="985975" y="1971580"/>
            <a:ext cx="3145200" cy="1363800"/>
          </a:xfrm>
          <a:prstGeom prst="rect">
            <a:avLst/>
          </a:prstGeom>
        </p:spPr>
        <p:txBody>
          <a:bodyPr spcFirstLastPara="1" wrap="square" lIns="91425" tIns="91425" rIns="91425" bIns="91425" anchor="t" anchorCtr="0">
            <a:noAutofit/>
          </a:bodyPr>
          <a:lstStyle/>
          <a:p>
            <a:pPr marL="0" lvl="0" indent="0"/>
            <a:r>
              <a:rPr lang="en-US" b="1" dirty="0"/>
              <a:t>Deep Inspect</a:t>
            </a:r>
            <a:r>
              <a:rPr lang="en-US" dirty="0"/>
              <a:t> combats deepfake audio threats with a user-friendly Chrome extension and a robust backend. It processes and analyzes audio files using an </a:t>
            </a:r>
            <a:r>
              <a:rPr lang="en-US" dirty="0" smtClean="0"/>
              <a:t>SVC-based </a:t>
            </a:r>
            <a:r>
              <a:rPr lang="en-US" dirty="0"/>
              <a:t>AI/ML model to detect deepfakes accurately.</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5492" y="602629"/>
            <a:ext cx="569279" cy="577362"/>
          </a:xfrm>
          <a:prstGeom prst="rect">
            <a:avLst/>
          </a:prstGeom>
        </p:spPr>
      </p:pic>
    </p:spTree>
    <p:extLst>
      <p:ext uri="{BB962C8B-B14F-4D97-AF65-F5344CB8AC3E}">
        <p14:creationId xmlns:p14="http://schemas.microsoft.com/office/powerpoint/2010/main" val="20731101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168" name="Google Shape;168;p31"/>
          <p:cNvSpPr txBox="1">
            <a:spLocks noGrp="1"/>
          </p:cNvSpPr>
          <p:nvPr>
            <p:ph type="title" idx="2"/>
          </p:nvPr>
        </p:nvSpPr>
        <p:spPr>
          <a:xfrm>
            <a:off x="972150" y="16496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9" name="Google Shape;169;p31"/>
          <p:cNvSpPr txBox="1">
            <a:spLocks noGrp="1"/>
          </p:cNvSpPr>
          <p:nvPr>
            <p:ph type="title" idx="3"/>
          </p:nvPr>
        </p:nvSpPr>
        <p:spPr>
          <a:xfrm>
            <a:off x="973650" y="34518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0" name="Google Shape;170;p31"/>
          <p:cNvSpPr txBox="1">
            <a:spLocks noGrp="1"/>
          </p:cNvSpPr>
          <p:nvPr>
            <p:ph type="title" idx="4"/>
          </p:nvPr>
        </p:nvSpPr>
        <p:spPr>
          <a:xfrm>
            <a:off x="972150" y="22504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1" name="Google Shape;171;p31"/>
          <p:cNvSpPr txBox="1">
            <a:spLocks noGrp="1"/>
          </p:cNvSpPr>
          <p:nvPr>
            <p:ph type="title" idx="5"/>
          </p:nvPr>
        </p:nvSpPr>
        <p:spPr>
          <a:xfrm>
            <a:off x="4877549" y="16496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72" name="Google Shape;172;p31"/>
          <p:cNvSpPr txBox="1">
            <a:spLocks noGrp="1"/>
          </p:cNvSpPr>
          <p:nvPr>
            <p:ph type="title" idx="6"/>
          </p:nvPr>
        </p:nvSpPr>
        <p:spPr>
          <a:xfrm>
            <a:off x="972145" y="285115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73" name="Google Shape;173;p31"/>
          <p:cNvSpPr txBox="1">
            <a:spLocks noGrp="1"/>
          </p:cNvSpPr>
          <p:nvPr>
            <p:ph type="title" idx="7"/>
          </p:nvPr>
        </p:nvSpPr>
        <p:spPr>
          <a:xfrm>
            <a:off x="4877549" y="225039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74" name="Google Shape;174;p31"/>
          <p:cNvSpPr txBox="1">
            <a:spLocks noGrp="1"/>
          </p:cNvSpPr>
          <p:nvPr>
            <p:ph type="subTitle" idx="1"/>
          </p:nvPr>
        </p:nvSpPr>
        <p:spPr>
          <a:xfrm>
            <a:off x="1859250" y="1649650"/>
            <a:ext cx="2408700" cy="44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175" name="Google Shape;175;p31"/>
          <p:cNvSpPr txBox="1">
            <a:spLocks noGrp="1"/>
          </p:cNvSpPr>
          <p:nvPr>
            <p:ph type="subTitle" idx="8"/>
          </p:nvPr>
        </p:nvSpPr>
        <p:spPr>
          <a:xfrm>
            <a:off x="1859253" y="2250400"/>
            <a:ext cx="2408700" cy="447600"/>
          </a:xfrm>
          <a:prstGeom prst="rect">
            <a:avLst/>
          </a:prstGeom>
        </p:spPr>
        <p:txBody>
          <a:bodyPr spcFirstLastPara="1" wrap="square" lIns="91425" tIns="91425" rIns="91425" bIns="91425" anchor="t" anchorCtr="0">
            <a:noAutofit/>
          </a:bodyPr>
          <a:lstStyle/>
          <a:p>
            <a:pPr marL="0" lvl="0" indent="0"/>
            <a:r>
              <a:rPr lang="en" dirty="0"/>
              <a:t>Problem Statement</a:t>
            </a:r>
            <a:endParaRPr dirty="0"/>
          </a:p>
        </p:txBody>
      </p:sp>
      <p:sp>
        <p:nvSpPr>
          <p:cNvPr id="176" name="Google Shape;176;p31"/>
          <p:cNvSpPr txBox="1">
            <a:spLocks noGrp="1"/>
          </p:cNvSpPr>
          <p:nvPr>
            <p:ph type="subTitle" idx="9"/>
          </p:nvPr>
        </p:nvSpPr>
        <p:spPr>
          <a:xfrm>
            <a:off x="1859250" y="2851150"/>
            <a:ext cx="2408700" cy="447600"/>
          </a:xfrm>
          <a:prstGeom prst="rect">
            <a:avLst/>
          </a:prstGeom>
        </p:spPr>
        <p:txBody>
          <a:bodyPr spcFirstLastPara="1" wrap="square" lIns="91425" tIns="91425" rIns="91425" bIns="91425" anchor="t" anchorCtr="0">
            <a:noAutofit/>
          </a:bodyPr>
          <a:lstStyle/>
          <a:p>
            <a:pPr marL="0" indent="0"/>
            <a:r>
              <a:rPr lang="en-US" dirty="0"/>
              <a:t>Project Demo</a:t>
            </a:r>
            <a:endParaRPr lang="en-US" dirty="0"/>
          </a:p>
        </p:txBody>
      </p:sp>
      <p:sp>
        <p:nvSpPr>
          <p:cNvPr id="177" name="Google Shape;177;p31"/>
          <p:cNvSpPr txBox="1">
            <a:spLocks noGrp="1"/>
          </p:cNvSpPr>
          <p:nvPr>
            <p:ph type="subTitle" idx="13"/>
          </p:nvPr>
        </p:nvSpPr>
        <p:spPr>
          <a:xfrm>
            <a:off x="1860750" y="3451900"/>
            <a:ext cx="2407200" cy="447600"/>
          </a:xfrm>
          <a:prstGeom prst="rect">
            <a:avLst/>
          </a:prstGeom>
        </p:spPr>
        <p:txBody>
          <a:bodyPr spcFirstLastPara="1" wrap="square" lIns="91425" tIns="91425" rIns="91425" bIns="91425" anchor="t" anchorCtr="0">
            <a:noAutofit/>
          </a:bodyPr>
          <a:lstStyle/>
          <a:p>
            <a:pPr marL="0" lvl="0" indent="0"/>
            <a:r>
              <a:rPr lang="en-US" dirty="0"/>
              <a:t>FastAPI Backend</a:t>
            </a:r>
          </a:p>
        </p:txBody>
      </p:sp>
      <p:sp>
        <p:nvSpPr>
          <p:cNvPr id="178" name="Google Shape;178;p31"/>
          <p:cNvSpPr txBox="1">
            <a:spLocks noGrp="1"/>
          </p:cNvSpPr>
          <p:nvPr>
            <p:ph type="subTitle" idx="14"/>
          </p:nvPr>
        </p:nvSpPr>
        <p:spPr>
          <a:xfrm>
            <a:off x="5764649" y="1649650"/>
            <a:ext cx="2407200" cy="447600"/>
          </a:xfrm>
          <a:prstGeom prst="rect">
            <a:avLst/>
          </a:prstGeom>
        </p:spPr>
        <p:txBody>
          <a:bodyPr spcFirstLastPara="1" wrap="square" lIns="91425" tIns="91425" rIns="91425" bIns="91425" anchor="t" anchorCtr="0">
            <a:noAutofit/>
          </a:bodyPr>
          <a:lstStyle/>
          <a:p>
            <a:pPr marL="0" indent="0"/>
            <a:r>
              <a:rPr lang="en" dirty="0" smtClean="0"/>
              <a:t>AI/ML </a:t>
            </a:r>
            <a:r>
              <a:rPr lang="en" dirty="0"/>
              <a:t>Model</a:t>
            </a:r>
          </a:p>
          <a:p>
            <a:pPr marL="0" lvl="0" indent="0" algn="l" rtl="0">
              <a:spcBef>
                <a:spcPts val="0"/>
              </a:spcBef>
              <a:spcAft>
                <a:spcPts val="0"/>
              </a:spcAft>
              <a:buNone/>
            </a:pPr>
            <a:endParaRPr dirty="0"/>
          </a:p>
        </p:txBody>
      </p:sp>
      <p:sp>
        <p:nvSpPr>
          <p:cNvPr id="179" name="Google Shape;179;p31"/>
          <p:cNvSpPr txBox="1">
            <a:spLocks noGrp="1"/>
          </p:cNvSpPr>
          <p:nvPr>
            <p:ph type="subTitle" idx="15"/>
          </p:nvPr>
        </p:nvSpPr>
        <p:spPr>
          <a:xfrm>
            <a:off x="5764648" y="2250400"/>
            <a:ext cx="2407200" cy="447600"/>
          </a:xfrm>
          <a:prstGeom prst="rect">
            <a:avLst/>
          </a:prstGeom>
        </p:spPr>
        <p:txBody>
          <a:bodyPr spcFirstLastPara="1" wrap="square" lIns="91425" tIns="91425" rIns="91425" bIns="91425" anchor="t" anchorCtr="0">
            <a:noAutofit/>
          </a:bodyPr>
          <a:lstStyle/>
          <a:p>
            <a:pPr marL="0" indent="0"/>
            <a:r>
              <a:rPr lang="en-US" dirty="0" smtClean="0"/>
              <a:t>System </a:t>
            </a:r>
            <a:r>
              <a:rPr lang="en-US" dirty="0"/>
              <a:t>Architecture</a:t>
            </a:r>
          </a:p>
          <a:p>
            <a:pPr marL="0" lvl="0" indent="0" algn="l" rtl="0">
              <a:spcBef>
                <a:spcPts val="0"/>
              </a:spcBef>
              <a:spcAft>
                <a:spcPts val="0"/>
              </a:spcAft>
              <a:buNone/>
            </a:pPr>
            <a:endParaRPr dirty="0"/>
          </a:p>
        </p:txBody>
      </p:sp>
      <p:pic>
        <p:nvPicPr>
          <p:cNvPr id="180" name="Google Shape;180;p31"/>
          <p:cNvPicPr preferRelativeResize="0"/>
          <p:nvPr/>
        </p:nvPicPr>
        <p:blipFill rotWithShape="1">
          <a:blip r:embed="rId3">
            <a:alphaModFix/>
          </a:blip>
          <a:srcRect l="36231" t="3409" r="4739" b="6638"/>
          <a:stretch/>
        </p:blipFill>
        <p:spPr>
          <a:xfrm rot="-5400000">
            <a:off x="7290351" y="3433873"/>
            <a:ext cx="1176401" cy="2242852"/>
          </a:xfrm>
          <a:prstGeom prst="rect">
            <a:avLst/>
          </a:prstGeom>
          <a:noFill/>
          <a:ln>
            <a:noFill/>
          </a:ln>
        </p:spPr>
      </p:pic>
      <p:sp>
        <p:nvSpPr>
          <p:cNvPr id="16" name="Google Shape;173;p31"/>
          <p:cNvSpPr txBox="1">
            <a:spLocks/>
          </p:cNvSpPr>
          <p:nvPr/>
        </p:nvSpPr>
        <p:spPr>
          <a:xfrm>
            <a:off x="4877549" y="2851141"/>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bert Sans"/>
              <a:buNone/>
              <a:defRPr sz="3000" b="1" i="0" u="none" strike="noStrike" cap="none">
                <a:solidFill>
                  <a:schemeClr val="accent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 dirty="0" smtClean="0"/>
              <a:t>07</a:t>
            </a:r>
            <a:endParaRPr lang="en" dirty="0"/>
          </a:p>
        </p:txBody>
      </p:sp>
      <p:sp>
        <p:nvSpPr>
          <p:cNvPr id="17" name="Google Shape;179;p31"/>
          <p:cNvSpPr txBox="1">
            <a:spLocks/>
          </p:cNvSpPr>
          <p:nvPr/>
        </p:nvSpPr>
        <p:spPr>
          <a:xfrm>
            <a:off x="5764648" y="2851150"/>
            <a:ext cx="24072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a:t>Conclusion</a:t>
            </a:r>
          </a:p>
        </p:txBody>
      </p:sp>
      <p:sp>
        <p:nvSpPr>
          <p:cNvPr id="20" name="Google Shape;173;p31"/>
          <p:cNvSpPr txBox="1">
            <a:spLocks/>
          </p:cNvSpPr>
          <p:nvPr/>
        </p:nvSpPr>
        <p:spPr>
          <a:xfrm>
            <a:off x="4877549" y="3451882"/>
            <a:ext cx="734700" cy="447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lbert Sans"/>
              <a:buNone/>
              <a:defRPr sz="3000" b="1" i="0" u="none" strike="noStrike" cap="none">
                <a:solidFill>
                  <a:schemeClr val="accent1"/>
                </a:solidFill>
                <a:latin typeface="Albert Sans"/>
                <a:ea typeface="Albert Sans"/>
                <a:cs typeface="Albert Sans"/>
                <a:sym typeface="Albert Sans"/>
              </a:defRPr>
            </a:lvl1pPr>
            <a:lvl2pPr marR="0" lvl="1"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2pPr>
            <a:lvl3pPr marR="0" lvl="2"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3pPr>
            <a:lvl4pPr marR="0" lvl="3"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4pPr>
            <a:lvl5pPr marR="0" lvl="4"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5pPr>
            <a:lvl6pPr marR="0" lvl="5"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6pPr>
            <a:lvl7pPr marR="0" lvl="6"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7pPr>
            <a:lvl8pPr marR="0" lvl="7"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8pPr>
            <a:lvl9pPr marR="0" lvl="8" algn="l" rtl="0">
              <a:lnSpc>
                <a:spcPct val="100000"/>
              </a:lnSpc>
              <a:spcBef>
                <a:spcPts val="0"/>
              </a:spcBef>
              <a:spcAft>
                <a:spcPts val="0"/>
              </a:spcAft>
              <a:buClr>
                <a:schemeClr val="dk1"/>
              </a:buClr>
              <a:buSzPts val="3000"/>
              <a:buFont typeface="Albert Sans"/>
              <a:buNone/>
              <a:defRPr sz="3000" b="1" i="0" u="none" strike="noStrike" cap="none">
                <a:solidFill>
                  <a:schemeClr val="dk1"/>
                </a:solidFill>
                <a:latin typeface="Albert Sans"/>
                <a:ea typeface="Albert Sans"/>
                <a:cs typeface="Albert Sans"/>
                <a:sym typeface="Albert Sans"/>
              </a:defRPr>
            </a:lvl9pPr>
          </a:lstStyle>
          <a:p>
            <a:r>
              <a:rPr lang="en" dirty="0" smtClean="0"/>
              <a:t>08</a:t>
            </a:r>
            <a:endParaRPr lang="en" dirty="0"/>
          </a:p>
        </p:txBody>
      </p:sp>
      <p:sp>
        <p:nvSpPr>
          <p:cNvPr id="21" name="Google Shape;179;p31"/>
          <p:cNvSpPr txBox="1">
            <a:spLocks/>
          </p:cNvSpPr>
          <p:nvPr/>
        </p:nvSpPr>
        <p:spPr>
          <a:xfrm>
            <a:off x="5764648" y="3451891"/>
            <a:ext cx="2511844"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Raleway"/>
              <a:buNone/>
              <a:defRPr sz="1800" b="1" i="0" u="none" strike="noStrike" cap="none">
                <a:solidFill>
                  <a:schemeClr val="dk1"/>
                </a:solidFill>
                <a:latin typeface="Albert Sans"/>
                <a:ea typeface="Albert Sans"/>
                <a:cs typeface="Albert Sans"/>
                <a:sym typeface="Albert Sans"/>
              </a:defRPr>
            </a:lvl1pPr>
            <a:lvl2pPr marL="914400" marR="0" lvl="1"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2pPr>
            <a:lvl3pPr marL="1371600" marR="0" lvl="2"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3pPr>
            <a:lvl4pPr marL="1828800" marR="0" lvl="3"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4pPr>
            <a:lvl5pPr marL="2286000" marR="0" lvl="4"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5pPr>
            <a:lvl6pPr marL="2743200" marR="0" lvl="5"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6pPr>
            <a:lvl7pPr marL="3200400" marR="0" lvl="6"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7pPr>
            <a:lvl8pPr marL="3657600" marR="0" lvl="7"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8pPr>
            <a:lvl9pPr marL="4114800" marR="0" lvl="8" indent="-304800" algn="l" rtl="0">
              <a:lnSpc>
                <a:spcPct val="100000"/>
              </a:lnSpc>
              <a:spcBef>
                <a:spcPts val="0"/>
              </a:spcBef>
              <a:spcAft>
                <a:spcPts val="0"/>
              </a:spcAft>
              <a:buClr>
                <a:schemeClr val="dk1"/>
              </a:buClr>
              <a:buSzPts val="2400"/>
              <a:buFont typeface="Raleway"/>
              <a:buNone/>
              <a:defRPr sz="2400" b="1" i="0" u="none" strike="noStrike" cap="none">
                <a:solidFill>
                  <a:schemeClr val="dk1"/>
                </a:solidFill>
                <a:latin typeface="Raleway"/>
                <a:ea typeface="Raleway"/>
                <a:cs typeface="Raleway"/>
                <a:sym typeface="Raleway"/>
              </a:defRPr>
            </a:lvl9pPr>
          </a:lstStyle>
          <a:p>
            <a:pPr marL="0" indent="0"/>
            <a:r>
              <a:rPr lang="en-US" dirty="0" smtClean="0"/>
              <a:t>QA</a:t>
            </a:r>
            <a:endParaRPr lang="en-US" dirty="0"/>
          </a:p>
          <a:p>
            <a:pPr marL="0" indent="0"/>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
        <p:nvSpPr>
          <p:cNvPr id="2" name="Title 1"/>
          <p:cNvSpPr>
            <a:spLocks noGrp="1"/>
          </p:cNvSpPr>
          <p:nvPr>
            <p:ph type="title"/>
          </p:nvPr>
        </p:nvSpPr>
        <p:spPr/>
        <p:txBody>
          <a:bodyPr/>
          <a:lstStyle/>
          <a:p>
            <a:r>
              <a:rPr lang="en-US" dirty="0" smtClean="0"/>
              <a:t>What you will get…</a:t>
            </a:r>
            <a:endParaRPr lang="en-US" dirty="0"/>
          </a:p>
        </p:txBody>
      </p:sp>
      <p:pic>
        <p:nvPicPr>
          <p:cNvPr id="6" name="Picture 5"/>
          <p:cNvPicPr>
            <a:picLocks noChangeAspect="1"/>
          </p:cNvPicPr>
          <p:nvPr/>
        </p:nvPicPr>
        <p:blipFill>
          <a:blip r:embed="rId4"/>
          <a:stretch>
            <a:fillRect/>
          </a:stretch>
        </p:blipFill>
        <p:spPr>
          <a:xfrm>
            <a:off x="2077671" y="1389089"/>
            <a:ext cx="4994000" cy="3498810"/>
          </a:xfrm>
          <a:prstGeom prst="rect">
            <a:avLst/>
          </a:prstGeom>
        </p:spPr>
      </p:pic>
    </p:spTree>
    <p:extLst>
      <p:ext uri="{BB962C8B-B14F-4D97-AF65-F5344CB8AC3E}">
        <p14:creationId xmlns:p14="http://schemas.microsoft.com/office/powerpoint/2010/main" val="16083826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Chrome Extension</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34909513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Chrome Extension</a:t>
            </a:r>
            <a:endParaRPr dirty="0"/>
          </a:p>
        </p:txBody>
      </p:sp>
      <p:sp>
        <p:nvSpPr>
          <p:cNvPr id="186" name="Google Shape;186;p32"/>
          <p:cNvSpPr txBox="1">
            <a:spLocks noGrp="1"/>
          </p:cNvSpPr>
          <p:nvPr>
            <p:ph type="subTitle" idx="1"/>
          </p:nvPr>
        </p:nvSpPr>
        <p:spPr>
          <a:xfrm>
            <a:off x="735775" y="2031450"/>
            <a:ext cx="4614900" cy="2268000"/>
          </a:xfrm>
          <a:prstGeom prst="rect">
            <a:avLst/>
          </a:prstGeom>
        </p:spPr>
        <p:txBody>
          <a:bodyPr spcFirstLastPara="1" wrap="square" lIns="91425" tIns="91425" rIns="91425" bIns="91425" anchor="t" anchorCtr="0">
            <a:noAutofit/>
          </a:bodyPr>
          <a:lstStyle/>
          <a:p>
            <a:pPr marL="152400" indent="0">
              <a:buNone/>
            </a:pPr>
            <a:r>
              <a:rPr lang="en-US" b="1" dirty="0" smtClean="0"/>
              <a:t>Why an extension ?</a:t>
            </a:r>
            <a:endParaRPr lang="en-US" dirty="0" smtClean="0"/>
          </a:p>
          <a:p>
            <a:pPr marL="152400" indent="0">
              <a:buNone/>
            </a:pPr>
            <a:endParaRPr lang="en-US" dirty="0" smtClean="0"/>
          </a:p>
          <a:p>
            <a:pPr marL="323850" indent="-171450">
              <a:buFont typeface="Arial" panose="020B0604020202020204" pitchFamily="34" charset="0"/>
              <a:buChar char="•"/>
            </a:pPr>
            <a:r>
              <a:rPr lang="en-US" b="1" dirty="0" smtClean="0"/>
              <a:t>Accessibility</a:t>
            </a:r>
            <a:r>
              <a:rPr lang="en-US" dirty="0" smtClean="0"/>
              <a:t>: </a:t>
            </a:r>
            <a:r>
              <a:rPr lang="en-US" dirty="0"/>
              <a:t>User interface for recording/uploading audio </a:t>
            </a:r>
            <a:r>
              <a:rPr lang="en-US" dirty="0" smtClean="0"/>
              <a:t>files.</a:t>
            </a:r>
          </a:p>
          <a:p>
            <a:pPr marL="323850" indent="-171450">
              <a:buFont typeface="Arial" panose="020B0604020202020204" pitchFamily="34" charset="0"/>
              <a:buChar char="•"/>
            </a:pPr>
            <a:endParaRPr lang="en-US" dirty="0" smtClean="0"/>
          </a:p>
          <a:p>
            <a:pPr marL="323850" indent="-171450">
              <a:buFont typeface="Arial" panose="020B0604020202020204" pitchFamily="34" charset="0"/>
              <a:buChar char="•"/>
            </a:pPr>
            <a:r>
              <a:rPr lang="en-US" b="1" dirty="0" smtClean="0"/>
              <a:t>Low-code</a:t>
            </a:r>
            <a:r>
              <a:rPr lang="en-US" dirty="0" smtClean="0"/>
              <a:t>: </a:t>
            </a:r>
            <a:r>
              <a:rPr lang="en-US" dirty="0"/>
              <a:t>Manages file uploads, processes audio, and extracts </a:t>
            </a:r>
            <a:r>
              <a:rPr lang="en-US" dirty="0" smtClean="0"/>
              <a:t>features.</a:t>
            </a:r>
          </a:p>
          <a:p>
            <a:pPr marL="323850" indent="-171450">
              <a:buFont typeface="Arial" panose="020B0604020202020204" pitchFamily="34" charset="0"/>
              <a:buChar char="•"/>
            </a:pPr>
            <a:endParaRPr lang="en-US" b="1" dirty="0" smtClean="0"/>
          </a:p>
          <a:p>
            <a:pPr marL="323850" indent="-171450">
              <a:buFont typeface="Arial" panose="020B0604020202020204" pitchFamily="34" charset="0"/>
              <a:buChar char="•"/>
            </a:pPr>
            <a:r>
              <a:rPr lang="en-US" b="1" dirty="0" smtClean="0"/>
              <a:t>Availability </a:t>
            </a:r>
            <a:r>
              <a:rPr lang="en-US" dirty="0" smtClean="0"/>
              <a:t>: </a:t>
            </a:r>
            <a:r>
              <a:rPr lang="en-US" dirty="0"/>
              <a:t>SVM classifier to predict deepfake audio.</a:t>
            </a:r>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3" name="Picture 2"/>
          <p:cNvPicPr>
            <a:picLocks noChangeAspect="1"/>
          </p:cNvPicPr>
          <p:nvPr/>
        </p:nvPicPr>
        <p:blipFill>
          <a:blip r:embed="rId5"/>
          <a:stretch>
            <a:fillRect/>
          </a:stretch>
        </p:blipFill>
        <p:spPr>
          <a:xfrm>
            <a:off x="5861706" y="1488831"/>
            <a:ext cx="2573682" cy="3027040"/>
          </a:xfrm>
          <a:prstGeom prst="rect">
            <a:avLst/>
          </a:prstGeom>
        </p:spPr>
      </p:pic>
    </p:spTree>
    <p:extLst>
      <p:ext uri="{BB962C8B-B14F-4D97-AF65-F5344CB8AC3E}">
        <p14:creationId xmlns:p14="http://schemas.microsoft.com/office/powerpoint/2010/main" val="14022176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Chrome Extension</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7" name="Picture 6"/>
          <p:cNvPicPr>
            <a:picLocks noChangeAspect="1"/>
          </p:cNvPicPr>
          <p:nvPr/>
        </p:nvPicPr>
        <p:blipFill>
          <a:blip r:embed="rId5"/>
          <a:stretch>
            <a:fillRect/>
          </a:stretch>
        </p:blipFill>
        <p:spPr>
          <a:xfrm>
            <a:off x="5861706" y="1488831"/>
            <a:ext cx="2573682" cy="3027040"/>
          </a:xfrm>
          <a:prstGeom prst="rect">
            <a:avLst/>
          </a:prstGeom>
        </p:spPr>
      </p:pic>
      <p:pic>
        <p:nvPicPr>
          <p:cNvPr id="3" name="Picture 2"/>
          <p:cNvPicPr>
            <a:picLocks noChangeAspect="1"/>
          </p:cNvPicPr>
          <p:nvPr/>
        </p:nvPicPr>
        <p:blipFill>
          <a:blip r:embed="rId6"/>
          <a:stretch>
            <a:fillRect/>
          </a:stretch>
        </p:blipFill>
        <p:spPr>
          <a:xfrm>
            <a:off x="735775" y="1809337"/>
            <a:ext cx="4801111" cy="2513081"/>
          </a:xfrm>
          <a:prstGeom prst="rect">
            <a:avLst/>
          </a:prstGeom>
        </p:spPr>
      </p:pic>
    </p:spTree>
    <p:extLst>
      <p:ext uri="{BB962C8B-B14F-4D97-AF65-F5344CB8AC3E}">
        <p14:creationId xmlns:p14="http://schemas.microsoft.com/office/powerpoint/2010/main" val="198926005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Chrome Extension</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7" name="Picture 6"/>
          <p:cNvPicPr>
            <a:picLocks noChangeAspect="1"/>
          </p:cNvPicPr>
          <p:nvPr/>
        </p:nvPicPr>
        <p:blipFill>
          <a:blip r:embed="rId5"/>
          <a:stretch>
            <a:fillRect/>
          </a:stretch>
        </p:blipFill>
        <p:spPr>
          <a:xfrm>
            <a:off x="803198" y="1553308"/>
            <a:ext cx="2573682" cy="3027040"/>
          </a:xfrm>
          <a:prstGeom prst="rect">
            <a:avLst/>
          </a:prstGeom>
        </p:spPr>
      </p:pic>
      <p:pic>
        <p:nvPicPr>
          <p:cNvPr id="2" name="Picture 1"/>
          <p:cNvPicPr>
            <a:picLocks noChangeAspect="1"/>
          </p:cNvPicPr>
          <p:nvPr/>
        </p:nvPicPr>
        <p:blipFill>
          <a:blip r:embed="rId6"/>
          <a:stretch>
            <a:fillRect/>
          </a:stretch>
        </p:blipFill>
        <p:spPr>
          <a:xfrm>
            <a:off x="3950678" y="1559171"/>
            <a:ext cx="2239108" cy="3033630"/>
          </a:xfrm>
          <a:prstGeom prst="rect">
            <a:avLst/>
          </a:prstGeom>
        </p:spPr>
      </p:pic>
    </p:spTree>
    <p:extLst>
      <p:ext uri="{BB962C8B-B14F-4D97-AF65-F5344CB8AC3E}">
        <p14:creationId xmlns:p14="http://schemas.microsoft.com/office/powerpoint/2010/main" val="308784431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Chrome Extension</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2" name="Picture 1"/>
          <p:cNvPicPr>
            <a:picLocks noChangeAspect="1"/>
          </p:cNvPicPr>
          <p:nvPr/>
        </p:nvPicPr>
        <p:blipFill>
          <a:blip r:embed="rId5"/>
          <a:stretch>
            <a:fillRect/>
          </a:stretch>
        </p:blipFill>
        <p:spPr>
          <a:xfrm>
            <a:off x="803198" y="1553308"/>
            <a:ext cx="2239108" cy="3033630"/>
          </a:xfrm>
          <a:prstGeom prst="rect">
            <a:avLst/>
          </a:prstGeom>
        </p:spPr>
      </p:pic>
      <p:pic>
        <p:nvPicPr>
          <p:cNvPr id="3" name="Picture 2"/>
          <p:cNvPicPr>
            <a:picLocks noChangeAspect="1"/>
          </p:cNvPicPr>
          <p:nvPr/>
        </p:nvPicPr>
        <p:blipFill>
          <a:blip r:embed="rId6"/>
          <a:stretch>
            <a:fillRect/>
          </a:stretch>
        </p:blipFill>
        <p:spPr>
          <a:xfrm>
            <a:off x="3959689" y="1553308"/>
            <a:ext cx="4074044" cy="3033630"/>
          </a:xfrm>
          <a:prstGeom prst="rect">
            <a:avLst/>
          </a:prstGeom>
        </p:spPr>
      </p:pic>
    </p:spTree>
    <p:extLst>
      <p:ext uri="{BB962C8B-B14F-4D97-AF65-F5344CB8AC3E}">
        <p14:creationId xmlns:p14="http://schemas.microsoft.com/office/powerpoint/2010/main" val="192249057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Chrome Extension</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7" name="Picture 6"/>
          <p:cNvPicPr>
            <a:picLocks noChangeAspect="1"/>
          </p:cNvPicPr>
          <p:nvPr/>
        </p:nvPicPr>
        <p:blipFill>
          <a:blip r:embed="rId5"/>
          <a:stretch>
            <a:fillRect/>
          </a:stretch>
        </p:blipFill>
        <p:spPr>
          <a:xfrm>
            <a:off x="735775" y="1553308"/>
            <a:ext cx="4074044" cy="3033630"/>
          </a:xfrm>
          <a:prstGeom prst="rect">
            <a:avLst/>
          </a:prstGeom>
        </p:spPr>
      </p:pic>
      <p:pic>
        <p:nvPicPr>
          <p:cNvPr id="4" name="Picture 3"/>
          <p:cNvPicPr>
            <a:picLocks noChangeAspect="1"/>
          </p:cNvPicPr>
          <p:nvPr/>
        </p:nvPicPr>
        <p:blipFill>
          <a:blip r:embed="rId6"/>
          <a:stretch>
            <a:fillRect/>
          </a:stretch>
        </p:blipFill>
        <p:spPr>
          <a:xfrm>
            <a:off x="5017477" y="1558128"/>
            <a:ext cx="3231304" cy="3028809"/>
          </a:xfrm>
          <a:prstGeom prst="rect">
            <a:avLst/>
          </a:prstGeom>
        </p:spPr>
      </p:pic>
    </p:spTree>
    <p:extLst>
      <p:ext uri="{BB962C8B-B14F-4D97-AF65-F5344CB8AC3E}">
        <p14:creationId xmlns:p14="http://schemas.microsoft.com/office/powerpoint/2010/main" val="205035000"/>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FastAPI Backend</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3267118750"/>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FastAPI Backend</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2" name="Picture 1"/>
          <p:cNvPicPr>
            <a:picLocks noChangeAspect="1"/>
          </p:cNvPicPr>
          <p:nvPr/>
        </p:nvPicPr>
        <p:blipFill>
          <a:blip r:embed="rId5"/>
          <a:stretch>
            <a:fillRect/>
          </a:stretch>
        </p:blipFill>
        <p:spPr>
          <a:xfrm>
            <a:off x="814753" y="1731021"/>
            <a:ext cx="4768845" cy="2823313"/>
          </a:xfrm>
          <a:prstGeom prst="rect">
            <a:avLst/>
          </a:prstGeom>
        </p:spPr>
      </p:pic>
    </p:spTree>
    <p:extLst>
      <p:ext uri="{BB962C8B-B14F-4D97-AF65-F5344CB8AC3E}">
        <p14:creationId xmlns:p14="http://schemas.microsoft.com/office/powerpoint/2010/main" val="388495172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FastAPI Backend</a:t>
            </a:r>
            <a:endParaRPr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pic>
        <p:nvPicPr>
          <p:cNvPr id="3" name="Picture 2"/>
          <p:cNvPicPr>
            <a:picLocks noChangeAspect="1"/>
          </p:cNvPicPr>
          <p:nvPr/>
        </p:nvPicPr>
        <p:blipFill>
          <a:blip r:embed="rId5"/>
          <a:stretch>
            <a:fillRect/>
          </a:stretch>
        </p:blipFill>
        <p:spPr>
          <a:xfrm>
            <a:off x="854439" y="1654574"/>
            <a:ext cx="5405561" cy="3010073"/>
          </a:xfrm>
          <a:prstGeom prst="rect">
            <a:avLst/>
          </a:prstGeom>
        </p:spPr>
      </p:pic>
    </p:spTree>
    <p:extLst>
      <p:ext uri="{BB962C8B-B14F-4D97-AF65-F5344CB8AC3E}">
        <p14:creationId xmlns:p14="http://schemas.microsoft.com/office/powerpoint/2010/main" val="2137466425"/>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AI/ML</a:t>
            </a:r>
            <a:br>
              <a:rPr lang="en" dirty="0" smtClean="0"/>
            </a:br>
            <a:r>
              <a:rPr lang="en" dirty="0" smtClean="0"/>
              <a:t>Model</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05</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17805575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subTitle" idx="4"/>
          </p:nvPr>
        </p:nvSpPr>
        <p:spPr>
          <a:xfrm>
            <a:off x="5012835" y="1961025"/>
            <a:ext cx="3145200" cy="48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Features</a:t>
            </a:r>
            <a:endParaRPr dirty="0"/>
          </a:p>
        </p:txBody>
      </p:sp>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 dirty="0" smtClean="0"/>
              <a:t>AI/ML model</a:t>
            </a:r>
            <a:endParaRPr dirty="0"/>
          </a:p>
        </p:txBody>
      </p:sp>
      <p:sp>
        <p:nvSpPr>
          <p:cNvPr id="205" name="Google Shape;205;p34"/>
          <p:cNvSpPr txBox="1">
            <a:spLocks noGrp="1"/>
          </p:cNvSpPr>
          <p:nvPr>
            <p:ph type="subTitle" idx="1"/>
          </p:nvPr>
        </p:nvSpPr>
        <p:spPr>
          <a:xfrm>
            <a:off x="985965" y="2447752"/>
            <a:ext cx="3145200" cy="13638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dirty="0" smtClean="0"/>
              <a:t>Parametric Algorithm</a:t>
            </a:r>
          </a:p>
          <a:p>
            <a:pPr marL="171450" lvl="0" indent="-171450">
              <a:buFont typeface="Arial" panose="020B0604020202020204" pitchFamily="34" charset="0"/>
              <a:buChar char="•"/>
            </a:pPr>
            <a:r>
              <a:rPr lang="en-US" dirty="0" smtClean="0"/>
              <a:t>Use Hyperplane Support vectors</a:t>
            </a:r>
          </a:p>
          <a:p>
            <a:pPr marL="171450" lvl="0" indent="-171450">
              <a:buFont typeface="Arial" panose="020B0604020202020204" pitchFamily="34" charset="0"/>
              <a:buChar char="•"/>
            </a:pPr>
            <a:r>
              <a:rPr lang="en-US" dirty="0" smtClean="0"/>
              <a:t>Memory efficient</a:t>
            </a:r>
            <a:endParaRPr lang="en-US" dirty="0"/>
          </a:p>
        </p:txBody>
      </p:sp>
      <p:sp>
        <p:nvSpPr>
          <p:cNvPr id="206" name="Google Shape;206;p34"/>
          <p:cNvSpPr txBox="1">
            <a:spLocks noGrp="1"/>
          </p:cNvSpPr>
          <p:nvPr>
            <p:ph type="subTitle" idx="2"/>
          </p:nvPr>
        </p:nvSpPr>
        <p:spPr>
          <a:xfrm>
            <a:off x="5012835" y="2587332"/>
            <a:ext cx="3145200" cy="1363800"/>
          </a:xfrm>
          <a:prstGeom prst="rect">
            <a:avLst/>
          </a:prstGeom>
        </p:spPr>
        <p:txBody>
          <a:bodyPr spcFirstLastPara="1" wrap="square" lIns="91425" tIns="91425" rIns="91425" bIns="91425" anchor="t" anchorCtr="0">
            <a:noAutofit/>
          </a:bodyPr>
          <a:lstStyle/>
          <a:p>
            <a:pPr marL="171450" lvl="0" indent="-171450">
              <a:buFont typeface="Arial" panose="020B0604020202020204" pitchFamily="34" charset="0"/>
              <a:buChar char="•"/>
            </a:pPr>
            <a:r>
              <a:rPr lang="en-US" dirty="0" smtClean="0"/>
              <a:t>MFCCs</a:t>
            </a:r>
          </a:p>
          <a:p>
            <a:pPr marL="171450" lvl="0" indent="-171450">
              <a:buFont typeface="Arial" panose="020B0604020202020204" pitchFamily="34" charset="0"/>
              <a:buChar char="•"/>
            </a:pPr>
            <a:r>
              <a:rPr lang="en-US" dirty="0" smtClean="0"/>
              <a:t>LPCCs</a:t>
            </a:r>
          </a:p>
          <a:p>
            <a:pPr marL="171450" lvl="0" indent="-171450">
              <a:buFont typeface="Arial" panose="020B0604020202020204" pitchFamily="34" charset="0"/>
              <a:buChar char="•"/>
            </a:pPr>
            <a:r>
              <a:rPr lang="en-US" dirty="0" smtClean="0"/>
              <a:t>Voicing Onset Time</a:t>
            </a:r>
          </a:p>
          <a:p>
            <a:pPr marL="171450" lvl="0" indent="-171450">
              <a:buFont typeface="Arial" panose="020B0604020202020204" pitchFamily="34" charset="0"/>
              <a:buChar char="•"/>
            </a:pPr>
            <a:r>
              <a:rPr lang="en-US" dirty="0" smtClean="0"/>
              <a:t>Onset Periodicity</a:t>
            </a:r>
          </a:p>
          <a:p>
            <a:pPr marL="171450" lvl="0" indent="-171450">
              <a:buFont typeface="Arial" panose="020B0604020202020204" pitchFamily="34" charset="0"/>
              <a:buChar char="•"/>
            </a:pPr>
            <a:r>
              <a:rPr lang="en-US" dirty="0" smtClean="0"/>
              <a:t>Burst Time</a:t>
            </a:r>
            <a:endParaRPr dirty="0"/>
          </a:p>
        </p:txBody>
      </p:sp>
      <p:sp>
        <p:nvSpPr>
          <p:cNvPr id="207" name="Google Shape;207;p34"/>
          <p:cNvSpPr txBox="1">
            <a:spLocks noGrp="1"/>
          </p:cNvSpPr>
          <p:nvPr>
            <p:ph type="subTitle" idx="3"/>
          </p:nvPr>
        </p:nvSpPr>
        <p:spPr>
          <a:xfrm>
            <a:off x="985965" y="1961025"/>
            <a:ext cx="3145200" cy="482700"/>
          </a:xfrm>
          <a:prstGeom prst="rect">
            <a:avLst/>
          </a:prstGeom>
        </p:spPr>
        <p:txBody>
          <a:bodyPr spcFirstLastPara="1" wrap="square" lIns="91425" tIns="91425" rIns="91425" bIns="91425" anchor="b" anchorCtr="0">
            <a:noAutofit/>
          </a:bodyPr>
          <a:lstStyle/>
          <a:p>
            <a:pPr marL="0" lvl="0" indent="0"/>
            <a:r>
              <a:rPr lang="en-US" dirty="0" smtClean="0"/>
              <a:t>SVC benefits</a:t>
            </a:r>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Tree>
    <p:extLst>
      <p:ext uri="{BB962C8B-B14F-4D97-AF65-F5344CB8AC3E}">
        <p14:creationId xmlns:p14="http://schemas.microsoft.com/office/powerpoint/2010/main" val="21571195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 dirty="0" smtClean="0"/>
              <a:t>AI/ML model</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1960281" y="1112200"/>
            <a:ext cx="5223437" cy="3659554"/>
          </a:xfrm>
          <a:prstGeom prst="rect">
            <a:avLst/>
          </a:prstGeom>
        </p:spPr>
      </p:pic>
    </p:spTree>
    <p:extLst>
      <p:ext uri="{BB962C8B-B14F-4D97-AF65-F5344CB8AC3E}">
        <p14:creationId xmlns:p14="http://schemas.microsoft.com/office/powerpoint/2010/main" val="25097693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 dirty="0" smtClean="0"/>
              <a:t>AI/ML model</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3" name="Picture 2"/>
          <p:cNvPicPr>
            <a:picLocks noChangeAspect="1"/>
          </p:cNvPicPr>
          <p:nvPr/>
        </p:nvPicPr>
        <p:blipFill>
          <a:blip r:embed="rId4"/>
          <a:stretch>
            <a:fillRect/>
          </a:stretch>
        </p:blipFill>
        <p:spPr>
          <a:xfrm>
            <a:off x="2045516" y="1234440"/>
            <a:ext cx="5052968" cy="3540124"/>
          </a:xfrm>
          <a:prstGeom prst="rect">
            <a:avLst/>
          </a:prstGeom>
        </p:spPr>
      </p:pic>
    </p:spTree>
    <p:extLst>
      <p:ext uri="{BB962C8B-B14F-4D97-AF65-F5344CB8AC3E}">
        <p14:creationId xmlns:p14="http://schemas.microsoft.com/office/powerpoint/2010/main" val="30868229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System Architecture</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06</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1337335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System Architecture</a:t>
            </a:r>
            <a:endParaRPr dirty="0"/>
          </a:p>
        </p:txBody>
      </p:sp>
      <p:sp>
        <p:nvSpPr>
          <p:cNvPr id="186" name="Google Shape;186;p32"/>
          <p:cNvSpPr txBox="1">
            <a:spLocks noGrp="1"/>
          </p:cNvSpPr>
          <p:nvPr>
            <p:ph type="subTitle" idx="1"/>
          </p:nvPr>
        </p:nvSpPr>
        <p:spPr>
          <a:xfrm>
            <a:off x="735775" y="2031450"/>
            <a:ext cx="4614900" cy="2268000"/>
          </a:xfrm>
          <a:prstGeom prst="rect">
            <a:avLst/>
          </a:prstGeom>
        </p:spPr>
        <p:txBody>
          <a:bodyPr spcFirstLastPara="1" wrap="square" lIns="91425" tIns="91425" rIns="91425" bIns="91425" anchor="t" anchorCtr="0">
            <a:noAutofit/>
          </a:bodyPr>
          <a:lstStyle/>
          <a:p>
            <a:pPr marL="152400" indent="0">
              <a:buNone/>
            </a:pPr>
            <a:r>
              <a:rPr lang="en-US" b="1" dirty="0" smtClean="0"/>
              <a:t>Components</a:t>
            </a:r>
            <a:r>
              <a:rPr lang="en-US" dirty="0" smtClean="0"/>
              <a:t>:</a:t>
            </a:r>
          </a:p>
          <a:p>
            <a:pPr marL="152400" indent="0">
              <a:buNone/>
            </a:pPr>
            <a:endParaRPr lang="en-US" dirty="0" smtClean="0"/>
          </a:p>
          <a:p>
            <a:pPr marL="323850" indent="-171450">
              <a:buFont typeface="Arial" panose="020B0604020202020204" pitchFamily="34" charset="0"/>
              <a:buChar char="•"/>
            </a:pPr>
            <a:r>
              <a:rPr lang="en-US" b="1" dirty="0" smtClean="0"/>
              <a:t>Chrome </a:t>
            </a:r>
            <a:r>
              <a:rPr lang="en-US" b="1" dirty="0"/>
              <a:t>Extension</a:t>
            </a:r>
            <a:r>
              <a:rPr lang="en-US" dirty="0"/>
              <a:t>: User interface for recording/uploading audio </a:t>
            </a:r>
            <a:r>
              <a:rPr lang="en-US" dirty="0" smtClean="0"/>
              <a:t>files.</a:t>
            </a:r>
          </a:p>
          <a:p>
            <a:pPr marL="323850" indent="-171450">
              <a:buFont typeface="Arial" panose="020B0604020202020204" pitchFamily="34" charset="0"/>
              <a:buChar char="•"/>
            </a:pPr>
            <a:endParaRPr lang="en-US" dirty="0" smtClean="0"/>
          </a:p>
          <a:p>
            <a:pPr marL="323850" indent="-171450">
              <a:buFont typeface="Arial" panose="020B0604020202020204" pitchFamily="34" charset="0"/>
              <a:buChar char="•"/>
            </a:pPr>
            <a:r>
              <a:rPr lang="en-US" b="1" dirty="0" smtClean="0"/>
              <a:t>Python </a:t>
            </a:r>
            <a:r>
              <a:rPr lang="en-US" b="1" dirty="0"/>
              <a:t>Backend</a:t>
            </a:r>
            <a:r>
              <a:rPr lang="en-US" dirty="0"/>
              <a:t>: Manages file uploads, processes audio, and extracts </a:t>
            </a:r>
            <a:r>
              <a:rPr lang="en-US" dirty="0" smtClean="0"/>
              <a:t>features.</a:t>
            </a:r>
          </a:p>
          <a:p>
            <a:pPr marL="323850" indent="-171450">
              <a:buFont typeface="Arial" panose="020B0604020202020204" pitchFamily="34" charset="0"/>
              <a:buChar char="•"/>
            </a:pPr>
            <a:endParaRPr lang="en-US" b="1" dirty="0" smtClean="0"/>
          </a:p>
          <a:p>
            <a:pPr marL="323850" indent="-171450">
              <a:buFont typeface="Arial" panose="020B0604020202020204" pitchFamily="34" charset="0"/>
              <a:buChar char="•"/>
            </a:pPr>
            <a:r>
              <a:rPr lang="en-US" b="1" dirty="0" smtClean="0"/>
              <a:t>AI/ML </a:t>
            </a:r>
            <a:r>
              <a:rPr lang="en-US" b="1" dirty="0"/>
              <a:t>Model</a:t>
            </a:r>
            <a:r>
              <a:rPr lang="en-US" dirty="0"/>
              <a:t>: SVM classifier to predict deepfake audio.</a:t>
            </a:r>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spTree>
    <p:extLst>
      <p:ext uri="{BB962C8B-B14F-4D97-AF65-F5344CB8AC3E}">
        <p14:creationId xmlns:p14="http://schemas.microsoft.com/office/powerpoint/2010/main" val="34818883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
        <p:nvSpPr>
          <p:cNvPr id="2" name="Title 1"/>
          <p:cNvSpPr>
            <a:spLocks noGrp="1"/>
          </p:cNvSpPr>
          <p:nvPr>
            <p:ph type="title"/>
          </p:nvPr>
        </p:nvSpPr>
        <p:spPr/>
        <p:txBody>
          <a:bodyPr/>
          <a:lstStyle/>
          <a:p>
            <a:r>
              <a:rPr lang="en-US" dirty="0" smtClean="0"/>
              <a:t>System Architecture</a:t>
            </a:r>
            <a:endParaRPr lang="en-US" dirty="0"/>
          </a:p>
        </p:txBody>
      </p:sp>
      <p:pic>
        <p:nvPicPr>
          <p:cNvPr id="3" name="Picture 2"/>
          <p:cNvPicPr>
            <a:picLocks noChangeAspect="1"/>
          </p:cNvPicPr>
          <p:nvPr/>
        </p:nvPicPr>
        <p:blipFill>
          <a:blip r:embed="rId4"/>
          <a:stretch>
            <a:fillRect/>
          </a:stretch>
        </p:blipFill>
        <p:spPr>
          <a:xfrm>
            <a:off x="1641229" y="1189717"/>
            <a:ext cx="5434013" cy="3807085"/>
          </a:xfrm>
          <a:prstGeom prst="rect">
            <a:avLst/>
          </a:prstGeom>
        </p:spPr>
      </p:pic>
    </p:spTree>
    <p:extLst>
      <p:ext uri="{BB962C8B-B14F-4D97-AF65-F5344CB8AC3E}">
        <p14:creationId xmlns:p14="http://schemas.microsoft.com/office/powerpoint/2010/main" val="29838653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
        <p:nvSpPr>
          <p:cNvPr id="2" name="Title 1"/>
          <p:cNvSpPr>
            <a:spLocks noGrp="1"/>
          </p:cNvSpPr>
          <p:nvPr>
            <p:ph type="title"/>
          </p:nvPr>
        </p:nvSpPr>
        <p:spPr/>
        <p:txBody>
          <a:bodyPr/>
          <a:lstStyle/>
          <a:p>
            <a:r>
              <a:rPr lang="en-US" dirty="0" smtClean="0"/>
              <a:t>System Architecture</a:t>
            </a:r>
            <a:endParaRPr lang="en-US" dirty="0"/>
          </a:p>
        </p:txBody>
      </p:sp>
      <p:pic>
        <p:nvPicPr>
          <p:cNvPr id="5" name="Picture 4"/>
          <p:cNvPicPr>
            <a:picLocks noChangeAspect="1"/>
          </p:cNvPicPr>
          <p:nvPr/>
        </p:nvPicPr>
        <p:blipFill>
          <a:blip r:embed="rId4"/>
          <a:stretch>
            <a:fillRect/>
          </a:stretch>
        </p:blipFill>
        <p:spPr>
          <a:xfrm>
            <a:off x="1959227" y="1257105"/>
            <a:ext cx="5225545" cy="3661031"/>
          </a:xfrm>
          <a:prstGeom prst="rect">
            <a:avLst/>
          </a:prstGeom>
        </p:spPr>
      </p:pic>
    </p:spTree>
    <p:extLst>
      <p:ext uri="{BB962C8B-B14F-4D97-AF65-F5344CB8AC3E}">
        <p14:creationId xmlns:p14="http://schemas.microsoft.com/office/powerpoint/2010/main" val="10443508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
        <p:nvSpPr>
          <p:cNvPr id="2" name="Title 1"/>
          <p:cNvSpPr>
            <a:spLocks noGrp="1"/>
          </p:cNvSpPr>
          <p:nvPr>
            <p:ph type="title"/>
          </p:nvPr>
        </p:nvSpPr>
        <p:spPr/>
        <p:txBody>
          <a:bodyPr/>
          <a:lstStyle/>
          <a:p>
            <a:r>
              <a:rPr lang="en-US" dirty="0" smtClean="0"/>
              <a:t>System Architecture</a:t>
            </a:r>
            <a:endParaRPr lang="en-US" dirty="0"/>
          </a:p>
        </p:txBody>
      </p:sp>
      <p:pic>
        <p:nvPicPr>
          <p:cNvPr id="3" name="Picture 2"/>
          <p:cNvPicPr>
            <a:picLocks noChangeAspect="1"/>
          </p:cNvPicPr>
          <p:nvPr/>
        </p:nvPicPr>
        <p:blipFill>
          <a:blip r:embed="rId4"/>
          <a:stretch>
            <a:fillRect/>
          </a:stretch>
        </p:blipFill>
        <p:spPr>
          <a:xfrm>
            <a:off x="2110824" y="1379096"/>
            <a:ext cx="4915809" cy="3444030"/>
          </a:xfrm>
          <a:prstGeom prst="rect">
            <a:avLst/>
          </a:prstGeom>
        </p:spPr>
      </p:pic>
    </p:spTree>
    <p:extLst>
      <p:ext uri="{BB962C8B-B14F-4D97-AF65-F5344CB8AC3E}">
        <p14:creationId xmlns:p14="http://schemas.microsoft.com/office/powerpoint/2010/main" val="37401606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Conclusion</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08</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3529626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Introduction</a:t>
            </a:r>
            <a:endParaRPr dirty="0"/>
          </a:p>
        </p:txBody>
      </p:sp>
      <p:sp>
        <p:nvSpPr>
          <p:cNvPr id="186" name="Google Shape;186;p32"/>
          <p:cNvSpPr txBox="1">
            <a:spLocks noGrp="1"/>
          </p:cNvSpPr>
          <p:nvPr>
            <p:ph type="subTitle" idx="1"/>
          </p:nvPr>
        </p:nvSpPr>
        <p:spPr>
          <a:xfrm>
            <a:off x="735775" y="2031450"/>
            <a:ext cx="4614900" cy="2268000"/>
          </a:xfrm>
          <a:prstGeom prst="rect">
            <a:avLst/>
          </a:prstGeom>
        </p:spPr>
        <p:txBody>
          <a:bodyPr spcFirstLastPara="1" wrap="square" lIns="91425" tIns="91425" rIns="91425" bIns="91425" anchor="t" anchorCtr="0">
            <a:noAutofit/>
          </a:bodyPr>
          <a:lstStyle/>
          <a:p>
            <a:pPr marL="152400" indent="0">
              <a:buNone/>
            </a:pPr>
            <a:r>
              <a:rPr lang="en-US" b="1" dirty="0" smtClean="0"/>
              <a:t>What is Deep Inspect ?</a:t>
            </a:r>
            <a:endParaRPr lang="en-US" dirty="0" smtClean="0"/>
          </a:p>
          <a:p>
            <a:pPr marL="152400" indent="0">
              <a:buNone/>
            </a:pPr>
            <a:endParaRPr lang="en-US" dirty="0" smtClean="0"/>
          </a:p>
          <a:p>
            <a:pPr marL="152400" indent="0">
              <a:buNone/>
            </a:pPr>
            <a:r>
              <a:rPr lang="en-US" b="1" dirty="0"/>
              <a:t>Deep Inspect</a:t>
            </a:r>
            <a:r>
              <a:rPr lang="en-US" dirty="0"/>
              <a:t> is a comprehensive solution for identifying deepfake audio </a:t>
            </a:r>
            <a:r>
              <a:rPr lang="en-US" dirty="0" smtClean="0"/>
              <a:t>files. The </a:t>
            </a:r>
            <a:r>
              <a:rPr lang="en-US" dirty="0"/>
              <a:t>aim of Deep Inspect is to provide a user-friendly and effective tool for enhancing audio security and ensuring the authenticity of recorded voices.</a:t>
            </a:r>
            <a:r>
              <a:rPr lang="en-US" dirty="0"/>
              <a:t/>
            </a:r>
            <a:br>
              <a:rPr lang="en-US" dirty="0"/>
            </a:br>
            <a:endParaRPr lang="en-US" dirty="0" smtClean="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Conclusion</a:t>
            </a:r>
            <a:endParaRPr dirty="0"/>
          </a:p>
        </p:txBody>
      </p:sp>
      <p:sp>
        <p:nvSpPr>
          <p:cNvPr id="186" name="Google Shape;186;p32"/>
          <p:cNvSpPr txBox="1">
            <a:spLocks noGrp="1"/>
          </p:cNvSpPr>
          <p:nvPr>
            <p:ph type="subTitle" idx="1"/>
          </p:nvPr>
        </p:nvSpPr>
        <p:spPr>
          <a:xfrm>
            <a:off x="735775" y="1746637"/>
            <a:ext cx="4614900" cy="2268000"/>
          </a:xfrm>
          <a:prstGeom prst="rect">
            <a:avLst/>
          </a:prstGeom>
        </p:spPr>
        <p:txBody>
          <a:bodyPr spcFirstLastPara="1" wrap="square" lIns="91425" tIns="91425" rIns="91425" bIns="91425" anchor="t" anchorCtr="0">
            <a:noAutofit/>
          </a:bodyPr>
          <a:lstStyle/>
          <a:p>
            <a:pPr marL="152400" indent="0">
              <a:buNone/>
            </a:pPr>
            <a:r>
              <a:rPr lang="en-US" b="1" dirty="0"/>
              <a:t>Conclusion:</a:t>
            </a:r>
          </a:p>
          <a:p>
            <a:pPr marL="152400" indent="0">
              <a:buNone/>
            </a:pPr>
            <a:endParaRPr lang="en-US" b="1" dirty="0"/>
          </a:p>
          <a:p>
            <a:pPr marL="323850" indent="-171450">
              <a:buFont typeface="Arial" panose="020B0604020202020204" pitchFamily="34" charset="0"/>
              <a:buChar char="•"/>
            </a:pPr>
            <a:r>
              <a:rPr lang="en-US" dirty="0"/>
              <a:t>Successfully developed an end-to-end system for detecting deepfake audio.</a:t>
            </a:r>
          </a:p>
          <a:p>
            <a:pPr marL="323850" indent="-171450">
              <a:buFont typeface="Arial" panose="020B0604020202020204" pitchFamily="34" charset="0"/>
              <a:buChar char="•"/>
            </a:pPr>
            <a:r>
              <a:rPr lang="en-US" dirty="0"/>
              <a:t>Integrated a user-friendly Chrome extension with a robust backend and an effective SVM </a:t>
            </a:r>
            <a:r>
              <a:rPr lang="en-US" dirty="0" smtClean="0"/>
              <a:t>model.</a:t>
            </a:r>
          </a:p>
          <a:p>
            <a:pPr marL="323850" indent="-171450">
              <a:buFont typeface="Arial" panose="020B0604020202020204" pitchFamily="34" charset="0"/>
              <a:buChar char="•"/>
            </a:pPr>
            <a:endParaRPr lang="en-US" dirty="0" smtClean="0"/>
          </a:p>
          <a:p>
            <a:pPr marL="152400" indent="0">
              <a:buNone/>
            </a:pPr>
            <a:r>
              <a:rPr lang="en-US" b="1" dirty="0"/>
              <a:t>Future Work:</a:t>
            </a:r>
          </a:p>
          <a:p>
            <a:pPr marL="152400" indent="0">
              <a:buNone/>
            </a:pPr>
            <a:endParaRPr lang="en-US" b="1" dirty="0"/>
          </a:p>
          <a:p>
            <a:pPr marL="323850" indent="-171450">
              <a:buFont typeface="Arial" panose="020B0604020202020204" pitchFamily="34" charset="0"/>
              <a:buChar char="•"/>
            </a:pPr>
            <a:r>
              <a:rPr lang="en-US" dirty="0"/>
              <a:t>Enhance model accuracy with larger, more diverse datasets.</a:t>
            </a:r>
          </a:p>
          <a:p>
            <a:pPr marL="323850" indent="-171450">
              <a:buFont typeface="Arial" panose="020B0604020202020204" pitchFamily="34" charset="0"/>
              <a:buChar char="•"/>
            </a:pPr>
            <a:r>
              <a:rPr lang="en-US" dirty="0"/>
              <a:t>Implement real-time detection capabilities.</a:t>
            </a:r>
          </a:p>
          <a:p>
            <a:pPr marL="323850" indent="-171450">
              <a:buFont typeface="Arial" panose="020B0604020202020204" pitchFamily="34" charset="0"/>
              <a:buChar char="•"/>
            </a:pPr>
            <a:r>
              <a:rPr lang="en-US" dirty="0"/>
              <a:t>Extend to include video deepfake detection.</a:t>
            </a:r>
          </a:p>
          <a:p>
            <a:pPr marL="152400" indent="0">
              <a:buNone/>
            </a:pPr>
            <a:endParaRPr lang="en-US"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spTree>
    <p:extLst>
      <p:ext uri="{BB962C8B-B14F-4D97-AF65-F5344CB8AC3E}">
        <p14:creationId xmlns:p14="http://schemas.microsoft.com/office/powerpoint/2010/main" val="3579715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lvl="0"/>
            <a:r>
              <a:rPr lang="en-US" dirty="0"/>
              <a:t>Open Floor for Questions</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09</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38671865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
        <p:nvSpPr>
          <p:cNvPr id="10" name="Google Shape;379;p48"/>
          <p:cNvSpPr txBox="1">
            <a:spLocks noGrp="1"/>
          </p:cNvSpPr>
          <p:nvPr>
            <p:ph type="title"/>
          </p:nvPr>
        </p:nvSpPr>
        <p:spPr>
          <a:xfrm>
            <a:off x="2248004" y="2018799"/>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Tree>
    <p:extLst>
      <p:ext uri="{BB962C8B-B14F-4D97-AF65-F5344CB8AC3E}">
        <p14:creationId xmlns:p14="http://schemas.microsoft.com/office/powerpoint/2010/main" val="35200598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2"/>
          <p:cNvSpPr txBox="1">
            <a:spLocks noGrp="1"/>
          </p:cNvSpPr>
          <p:nvPr>
            <p:ph type="title"/>
          </p:nvPr>
        </p:nvSpPr>
        <p:spPr>
          <a:xfrm>
            <a:off x="735775" y="844050"/>
            <a:ext cx="4614900" cy="64478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Introduction</a:t>
            </a:r>
            <a:endParaRPr dirty="0"/>
          </a:p>
        </p:txBody>
      </p:sp>
      <p:sp>
        <p:nvSpPr>
          <p:cNvPr id="186" name="Google Shape;186;p32"/>
          <p:cNvSpPr txBox="1">
            <a:spLocks noGrp="1"/>
          </p:cNvSpPr>
          <p:nvPr>
            <p:ph type="subTitle" idx="1"/>
          </p:nvPr>
        </p:nvSpPr>
        <p:spPr>
          <a:xfrm>
            <a:off x="735775" y="2031450"/>
            <a:ext cx="4614900" cy="2268000"/>
          </a:xfrm>
          <a:prstGeom prst="rect">
            <a:avLst/>
          </a:prstGeom>
        </p:spPr>
        <p:txBody>
          <a:bodyPr spcFirstLastPara="1" wrap="square" lIns="91425" tIns="91425" rIns="91425" bIns="91425" anchor="t" anchorCtr="0">
            <a:noAutofit/>
          </a:bodyPr>
          <a:lstStyle/>
          <a:p>
            <a:pPr marL="152400" indent="0">
              <a:buNone/>
            </a:pPr>
            <a:r>
              <a:rPr lang="en-US" b="1" dirty="0"/>
              <a:t>What </a:t>
            </a:r>
            <a:r>
              <a:rPr lang="en-US" b="1" dirty="0" smtClean="0"/>
              <a:t>is </a:t>
            </a:r>
            <a:r>
              <a:rPr lang="en-US" b="1" dirty="0"/>
              <a:t>Deep Inspect </a:t>
            </a:r>
            <a:r>
              <a:rPr lang="en-US" b="1" dirty="0" smtClean="0"/>
              <a:t>Platform?</a:t>
            </a:r>
            <a:endParaRPr lang="en-US" dirty="0"/>
          </a:p>
          <a:p>
            <a:pPr marL="152400" indent="0">
              <a:buNone/>
            </a:pPr>
            <a:endParaRPr lang="en-US" dirty="0" smtClean="0"/>
          </a:p>
          <a:p>
            <a:r>
              <a:rPr lang="en-US" dirty="0" smtClean="0"/>
              <a:t>Accessible Chrome </a:t>
            </a:r>
            <a:r>
              <a:rPr lang="en-US" dirty="0"/>
              <a:t>extension for recording/uploading WAV files.</a:t>
            </a:r>
          </a:p>
          <a:p>
            <a:endParaRPr lang="en-US" dirty="0" smtClean="0"/>
          </a:p>
          <a:p>
            <a:r>
              <a:rPr lang="en-US" dirty="0" smtClean="0"/>
              <a:t>Implementation </a:t>
            </a:r>
            <a:r>
              <a:rPr lang="en-US" dirty="0"/>
              <a:t>of a Python backend for data upload, processing, and collection.</a:t>
            </a:r>
          </a:p>
          <a:p>
            <a:endParaRPr lang="en-US" dirty="0" smtClean="0"/>
          </a:p>
          <a:p>
            <a:r>
              <a:rPr lang="en-US" dirty="0" smtClean="0"/>
              <a:t>Utilization </a:t>
            </a:r>
            <a:r>
              <a:rPr lang="en-US" dirty="0"/>
              <a:t>of an </a:t>
            </a:r>
            <a:r>
              <a:rPr lang="en-US" dirty="0" smtClean="0"/>
              <a:t>SVC-based </a:t>
            </a:r>
            <a:r>
              <a:rPr lang="en-US" dirty="0"/>
              <a:t>AI/ML model to predict the presence of </a:t>
            </a:r>
            <a:r>
              <a:rPr lang="en-US" dirty="0" smtClean="0"/>
              <a:t>deep fake </a:t>
            </a:r>
            <a:r>
              <a:rPr lang="en-US" dirty="0"/>
              <a:t>audio</a:t>
            </a:r>
            <a:r>
              <a:rPr lang="en-US" dirty="0" smtClean="0"/>
              <a:t>.</a:t>
            </a:r>
            <a:endParaRPr lang="en-US" dirty="0"/>
          </a:p>
        </p:txBody>
      </p:sp>
      <p:pic>
        <p:nvPicPr>
          <p:cNvPr id="188" name="Google Shape;188;p32"/>
          <p:cNvPicPr preferRelativeResize="0"/>
          <p:nvPr/>
        </p:nvPicPr>
        <p:blipFill rotWithShape="1">
          <a:blip r:embed="rId3">
            <a:alphaModFix/>
          </a:blip>
          <a:srcRect l="214" r="6318" b="22372"/>
          <a:stretch/>
        </p:blipFill>
        <p:spPr>
          <a:xfrm rot="-5400000">
            <a:off x="6947463" y="2928112"/>
            <a:ext cx="2975850" cy="1454925"/>
          </a:xfrm>
          <a:prstGeom prst="rect">
            <a:avLst/>
          </a:prstGeom>
          <a:noFill/>
          <a:ln>
            <a:noFill/>
          </a:ln>
        </p:spPr>
      </p:pic>
      <p:pic>
        <p:nvPicPr>
          <p:cNvPr id="6" name="Google Shape;408;p49"/>
          <p:cNvPicPr preferRelativeResize="0"/>
          <p:nvPr/>
        </p:nvPicPr>
        <p:blipFill>
          <a:blip r:embed="rId4">
            <a:alphaModFix/>
          </a:blip>
          <a:stretch>
            <a:fillRect/>
          </a:stretch>
        </p:blipFill>
        <p:spPr>
          <a:xfrm>
            <a:off x="5990429" y="76439"/>
            <a:ext cx="1717496" cy="1412392"/>
          </a:xfrm>
          <a:prstGeom prst="rect">
            <a:avLst/>
          </a:prstGeom>
          <a:noFill/>
          <a:ln>
            <a:noFill/>
          </a:ln>
        </p:spPr>
      </p:pic>
    </p:spTree>
    <p:extLst>
      <p:ext uri="{BB962C8B-B14F-4D97-AF65-F5344CB8AC3E}">
        <p14:creationId xmlns:p14="http://schemas.microsoft.com/office/powerpoint/2010/main" val="376598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4115688" y="2598625"/>
            <a:ext cx="4155000" cy="16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Problem Statement</a:t>
            </a:r>
            <a:endParaRPr dirty="0"/>
          </a:p>
        </p:txBody>
      </p:sp>
      <p:sp>
        <p:nvSpPr>
          <p:cNvPr id="194" name="Google Shape;194;p33"/>
          <p:cNvSpPr txBox="1">
            <a:spLocks noGrp="1"/>
          </p:cNvSpPr>
          <p:nvPr>
            <p:ph type="title" idx="2"/>
          </p:nvPr>
        </p:nvSpPr>
        <p:spPr>
          <a:xfrm>
            <a:off x="4115688" y="1694700"/>
            <a:ext cx="1474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cxnSp>
        <p:nvCxnSpPr>
          <p:cNvPr id="196" name="Google Shape;196;p33"/>
          <p:cNvCxnSpPr/>
          <p:nvPr/>
        </p:nvCxnSpPr>
        <p:spPr>
          <a:xfrm>
            <a:off x="4115688" y="1200275"/>
            <a:ext cx="1945200" cy="0"/>
          </a:xfrm>
          <a:prstGeom prst="straightConnector1">
            <a:avLst/>
          </a:prstGeom>
          <a:noFill/>
          <a:ln w="9525" cap="flat" cmpd="sng">
            <a:solidFill>
              <a:schemeClr val="accent1"/>
            </a:solidFill>
            <a:prstDash val="solid"/>
            <a:round/>
            <a:headEnd type="none" w="med" len="med"/>
            <a:tailEnd type="triangle" w="med" len="med"/>
          </a:ln>
        </p:spPr>
      </p:cxnSp>
      <p:pic>
        <p:nvPicPr>
          <p:cNvPr id="197" name="Google Shape;197;p33"/>
          <p:cNvPicPr preferRelativeResize="0"/>
          <p:nvPr/>
        </p:nvPicPr>
        <p:blipFill rotWithShape="1">
          <a:blip r:embed="rId3">
            <a:alphaModFix/>
          </a:blip>
          <a:srcRect l="816" t="4003" r="826"/>
          <a:stretch/>
        </p:blipFill>
        <p:spPr>
          <a:xfrm rot="-5400000" flipH="1">
            <a:off x="7129413" y="79437"/>
            <a:ext cx="1965724" cy="1913000"/>
          </a:xfrm>
          <a:prstGeom prst="rect">
            <a:avLst/>
          </a:prstGeom>
          <a:noFill/>
          <a:ln>
            <a:noFill/>
          </a:ln>
        </p:spPr>
      </p:pic>
      <p:pic>
        <p:nvPicPr>
          <p:cNvPr id="198" name="Google Shape;198;p33"/>
          <p:cNvPicPr preferRelativeResize="0"/>
          <p:nvPr/>
        </p:nvPicPr>
        <p:blipFill rotWithShape="1">
          <a:blip r:embed="rId4">
            <a:alphaModFix/>
          </a:blip>
          <a:srcRect l="214" r="6318" b="1816"/>
          <a:stretch/>
        </p:blipFill>
        <p:spPr>
          <a:xfrm rot="10800000" flipH="1">
            <a:off x="-238300" y="3568475"/>
            <a:ext cx="2381625" cy="1472776"/>
          </a:xfrm>
          <a:prstGeom prst="rect">
            <a:avLst/>
          </a:prstGeom>
          <a:noFill/>
          <a:ln>
            <a:noFill/>
          </a:ln>
        </p:spPr>
      </p:pic>
      <p:pic>
        <p:nvPicPr>
          <p:cNvPr id="9" name="Google Shape;208;p34"/>
          <p:cNvPicPr preferRelativeResize="0"/>
          <p:nvPr/>
        </p:nvPicPr>
        <p:blipFill rotWithShape="1">
          <a:blip r:embed="rId5">
            <a:alphaModFix/>
          </a:blip>
          <a:srcRect t="6136" b="49997"/>
          <a:stretch/>
        </p:blipFill>
        <p:spPr>
          <a:xfrm rot="8109558">
            <a:off x="528505" y="1609486"/>
            <a:ext cx="2530250" cy="1084076"/>
          </a:xfrm>
          <a:prstGeom prst="rect">
            <a:avLst/>
          </a:prstGeom>
          <a:noFill/>
          <a:ln>
            <a:noFill/>
          </a:ln>
        </p:spPr>
      </p:pic>
    </p:spTree>
    <p:extLst>
      <p:ext uri="{BB962C8B-B14F-4D97-AF65-F5344CB8AC3E}">
        <p14:creationId xmlns:p14="http://schemas.microsoft.com/office/powerpoint/2010/main" val="2103886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4"/>
          <p:cNvSpPr txBox="1">
            <a:spLocks noGrp="1"/>
          </p:cNvSpPr>
          <p:nvPr>
            <p:ph type="subTitle" idx="4"/>
          </p:nvPr>
        </p:nvSpPr>
        <p:spPr>
          <a:xfrm>
            <a:off x="5012835" y="1961025"/>
            <a:ext cx="3145200" cy="48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goal</a:t>
            </a:r>
            <a:endParaRPr/>
          </a:p>
        </p:txBody>
      </p:sp>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lvl="0"/>
            <a:r>
              <a:rPr lang="en" dirty="0"/>
              <a:t>Problem Statement</a:t>
            </a:r>
            <a:endParaRPr dirty="0"/>
          </a:p>
        </p:txBody>
      </p:sp>
      <p:sp>
        <p:nvSpPr>
          <p:cNvPr id="205" name="Google Shape;205;p34"/>
          <p:cNvSpPr txBox="1">
            <a:spLocks noGrp="1"/>
          </p:cNvSpPr>
          <p:nvPr>
            <p:ph type="subTitle" idx="1"/>
          </p:nvPr>
        </p:nvSpPr>
        <p:spPr>
          <a:xfrm>
            <a:off x="5012830" y="2574150"/>
            <a:ext cx="3145200" cy="1363800"/>
          </a:xfrm>
          <a:prstGeom prst="rect">
            <a:avLst/>
          </a:prstGeom>
        </p:spPr>
        <p:txBody>
          <a:bodyPr spcFirstLastPara="1" wrap="square" lIns="91425" tIns="91425" rIns="91425" bIns="91425" anchor="t" anchorCtr="0">
            <a:noAutofit/>
          </a:bodyPr>
          <a:lstStyle/>
          <a:p>
            <a:pPr marL="0" lvl="0" indent="0"/>
            <a:r>
              <a:rPr lang="en-US" dirty="0"/>
              <a:t>As the technology evolves, there is an urgent need for effective detection and regulatory measures to counter these threats and protect individuals and institutions.</a:t>
            </a:r>
            <a:endParaRPr lang="en-US" dirty="0"/>
          </a:p>
        </p:txBody>
      </p:sp>
      <p:sp>
        <p:nvSpPr>
          <p:cNvPr id="206" name="Google Shape;206;p34"/>
          <p:cNvSpPr txBox="1">
            <a:spLocks noGrp="1"/>
          </p:cNvSpPr>
          <p:nvPr>
            <p:ph type="subTitle" idx="2"/>
          </p:nvPr>
        </p:nvSpPr>
        <p:spPr>
          <a:xfrm>
            <a:off x="985975" y="2574150"/>
            <a:ext cx="3145200" cy="1363800"/>
          </a:xfrm>
          <a:prstGeom prst="rect">
            <a:avLst/>
          </a:prstGeom>
        </p:spPr>
        <p:txBody>
          <a:bodyPr spcFirstLastPara="1" wrap="square" lIns="91425" tIns="91425" rIns="91425" bIns="91425" anchor="t" anchorCtr="0">
            <a:noAutofit/>
          </a:bodyPr>
          <a:lstStyle/>
          <a:p>
            <a:pPr marL="0" lvl="0" indent="0"/>
            <a:r>
              <a:rPr lang="en-US" dirty="0" smtClean="0"/>
              <a:t>Deepfake </a:t>
            </a:r>
            <a:r>
              <a:rPr lang="en-US" dirty="0"/>
              <a:t>audio technology, which creates realistic synthetic speech, poses significant security, trust, and privacy challenges. It can facilitate fraud, spread misinformation, and erode trust in communication. The unauthorized use of voices invades privacy and causes psychological distress. </a:t>
            </a:r>
            <a:endParaRPr dirty="0"/>
          </a:p>
        </p:txBody>
      </p:sp>
      <p:sp>
        <p:nvSpPr>
          <p:cNvPr id="207" name="Google Shape;207;p34"/>
          <p:cNvSpPr txBox="1">
            <a:spLocks noGrp="1"/>
          </p:cNvSpPr>
          <p:nvPr>
            <p:ph type="subTitle" idx="3"/>
          </p:nvPr>
        </p:nvSpPr>
        <p:spPr>
          <a:xfrm>
            <a:off x="985965" y="1961025"/>
            <a:ext cx="3145200" cy="48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Problem</a:t>
            </a:r>
            <a:endParaRPr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1618981" y="1757163"/>
            <a:ext cx="5906038" cy="1236546"/>
          </a:xfrm>
          <a:prstGeom prst="rect">
            <a:avLst/>
          </a:prstGeom>
        </p:spPr>
        <p:txBody>
          <a:bodyPr spcFirstLastPara="1" wrap="square" lIns="91425" tIns="91425" rIns="91425" bIns="91425" anchor="t" anchorCtr="0">
            <a:noAutofit/>
          </a:bodyPr>
          <a:lstStyle/>
          <a:p>
            <a:pPr lvl="0"/>
            <a:r>
              <a:rPr lang="en" sz="4800" dirty="0" smtClean="0"/>
              <a:t>How do we know ??</a:t>
            </a:r>
            <a:endParaRPr sz="4800" dirty="0"/>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spTree>
    <p:extLst>
      <p:ext uri="{BB962C8B-B14F-4D97-AF65-F5344CB8AC3E}">
        <p14:creationId xmlns:p14="http://schemas.microsoft.com/office/powerpoint/2010/main" val="341914979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4" name="Google Shape;204;p34"/>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US" sz="1600" dirty="0" smtClean="0"/>
              <a:t>Sumsub </a:t>
            </a:r>
            <a:r>
              <a:rPr lang="en-US" sz="1600" dirty="0"/>
              <a:t>Research: Global Deepfake Incidents Surge Tenfold from 2022 to 2023</a:t>
            </a:r>
          </a:p>
        </p:txBody>
      </p:sp>
      <p:pic>
        <p:nvPicPr>
          <p:cNvPr id="208" name="Google Shape;208;p34"/>
          <p:cNvPicPr preferRelativeResize="0"/>
          <p:nvPr/>
        </p:nvPicPr>
        <p:blipFill rotWithShape="1">
          <a:blip r:embed="rId3">
            <a:alphaModFix/>
          </a:blip>
          <a:srcRect t="6136" b="49997"/>
          <a:stretch/>
        </p:blipFill>
        <p:spPr>
          <a:xfrm>
            <a:off x="3306875" y="4094740"/>
            <a:ext cx="2530250" cy="1084076"/>
          </a:xfrm>
          <a:prstGeom prst="rect">
            <a:avLst/>
          </a:prstGeom>
          <a:noFill/>
          <a:ln>
            <a:noFill/>
          </a:ln>
        </p:spPr>
      </p:pic>
      <p:pic>
        <p:nvPicPr>
          <p:cNvPr id="6" name="Picture 5"/>
          <p:cNvPicPr>
            <a:picLocks noChangeAspect="1"/>
          </p:cNvPicPr>
          <p:nvPr/>
        </p:nvPicPr>
        <p:blipFill>
          <a:blip r:embed="rId4"/>
          <a:stretch>
            <a:fillRect/>
          </a:stretch>
        </p:blipFill>
        <p:spPr>
          <a:xfrm>
            <a:off x="720000" y="1317976"/>
            <a:ext cx="4378870" cy="1680823"/>
          </a:xfrm>
          <a:prstGeom prst="rect">
            <a:avLst/>
          </a:prstGeom>
        </p:spPr>
      </p:pic>
      <p:sp>
        <p:nvSpPr>
          <p:cNvPr id="13" name="TextBox 12">
            <a:hlinkClick r:id="rId5" tooltip="Report"/>
          </p:cNvPr>
          <p:cNvSpPr txBox="1"/>
          <p:nvPr/>
        </p:nvSpPr>
        <p:spPr>
          <a:xfrm>
            <a:off x="101599" y="4796971"/>
            <a:ext cx="892630" cy="230832"/>
          </a:xfrm>
          <a:prstGeom prst="rect">
            <a:avLst/>
          </a:prstGeom>
          <a:noFill/>
        </p:spPr>
        <p:txBody>
          <a:bodyPr wrap="square" rtlCol="0">
            <a:spAutoFit/>
          </a:bodyPr>
          <a:lstStyle/>
          <a:p>
            <a:r>
              <a:rPr lang="en-US" sz="900" dirty="0" smtClean="0">
                <a:solidFill>
                  <a:schemeClr val="accent1">
                    <a:lumMod val="40000"/>
                    <a:lumOff val="60000"/>
                  </a:schemeClr>
                </a:solidFill>
                <a:hlinkClick r:id="rId5"/>
              </a:rPr>
              <a:t>Ref. to Article</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80266779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sign Inspiration Project Proposal by Slidesgo">
  <a:themeElements>
    <a:clrScheme name="Simple Light">
      <a:dk1>
        <a:srgbClr val="272727"/>
      </a:dk1>
      <a:lt1>
        <a:srgbClr val="F3F3F3"/>
      </a:lt1>
      <a:dk2>
        <a:srgbClr val="FF7BFF"/>
      </a:dk2>
      <a:lt2>
        <a:srgbClr val="FFD3F1"/>
      </a:lt2>
      <a:accent1>
        <a:srgbClr val="4A86E8"/>
      </a:accent1>
      <a:accent2>
        <a:srgbClr val="BAD4FF"/>
      </a:accent2>
      <a:accent3>
        <a:srgbClr val="FFFFFF"/>
      </a:accent3>
      <a:accent4>
        <a:srgbClr val="FFFFFF"/>
      </a:accent4>
      <a:accent5>
        <a:srgbClr val="FFFFFF"/>
      </a:accent5>
      <a:accent6>
        <a:srgbClr val="FFFFFF"/>
      </a:accent6>
      <a:hlink>
        <a:srgbClr val="27272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331</TotalTime>
  <Words>611</Words>
  <Application>Microsoft Office PowerPoint</Application>
  <PresentationFormat>On-screen Show (16:9)</PresentationFormat>
  <Paragraphs>127</Paragraphs>
  <Slides>42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Albert Sans</vt:lpstr>
      <vt:lpstr>Work Sans</vt:lpstr>
      <vt:lpstr>Nunito Light</vt:lpstr>
      <vt:lpstr>Raleway</vt:lpstr>
      <vt:lpstr>Albert Sans Light</vt:lpstr>
      <vt:lpstr>Anaheim</vt:lpstr>
      <vt:lpstr>Arial</vt:lpstr>
      <vt:lpstr>Design Inspiration Project Proposal by Slidesgo</vt:lpstr>
      <vt:lpstr>Deep Inspect (Deep Fake Audio Detection &amp; Collection)</vt:lpstr>
      <vt:lpstr>Table of contents</vt:lpstr>
      <vt:lpstr>Introduction</vt:lpstr>
      <vt:lpstr>Introduction</vt:lpstr>
      <vt:lpstr>Introduction</vt:lpstr>
      <vt:lpstr>Problem Statement</vt:lpstr>
      <vt:lpstr>Problem Statement</vt:lpstr>
      <vt:lpstr>How do we know ??</vt:lpstr>
      <vt:lpstr>Sumsub Research: Global Deepfake Incidents Surge Tenfold from 2022 to 2023</vt:lpstr>
      <vt:lpstr>Sumsub Research: Global Deepfake Incidents Surge Tenfold from 2022 to 2023</vt:lpstr>
      <vt:lpstr>Sumsub Research: Global Deepfake Incidents Surge Tenfold from 2022 to 2023</vt:lpstr>
      <vt:lpstr>Sumsub Research: Global Deepfake Incidents Surge Tenfold from 2022 to 2023</vt:lpstr>
      <vt:lpstr>Sumsub Research: Global Deepfake Incidents Surge Tenfold from 2022 to 2023</vt:lpstr>
      <vt:lpstr>Sumsub Research: Global Deepfake Incidents Surge Tenfold from 2022 to 2023</vt:lpstr>
      <vt:lpstr>Sumsub Research: Global Deepfake Incidents Surge Tenfold from 2022 to 2023</vt:lpstr>
      <vt:lpstr>Rs 1.8 Crore</vt:lpstr>
      <vt:lpstr>Solution ??</vt:lpstr>
      <vt:lpstr>Deep Inspect</vt:lpstr>
      <vt:lpstr>Deep Inspect</vt:lpstr>
      <vt:lpstr>What you will get…</vt:lpstr>
      <vt:lpstr>Chrome Extension</vt:lpstr>
      <vt:lpstr>Chrome Extension</vt:lpstr>
      <vt:lpstr>Chrome Extension</vt:lpstr>
      <vt:lpstr>Chrome Extension</vt:lpstr>
      <vt:lpstr>Chrome Extension</vt:lpstr>
      <vt:lpstr>Chrome Extension</vt:lpstr>
      <vt:lpstr>FastAPI Backend</vt:lpstr>
      <vt:lpstr>FastAPI Backend</vt:lpstr>
      <vt:lpstr>FastAPI Backend</vt:lpstr>
      <vt:lpstr>AI/ML Model</vt:lpstr>
      <vt:lpstr>AI/ML model</vt:lpstr>
      <vt:lpstr>AI/ML model</vt:lpstr>
      <vt:lpstr>AI/ML model</vt:lpstr>
      <vt:lpstr>System Architecture</vt:lpstr>
      <vt:lpstr>System Architecture</vt:lpstr>
      <vt:lpstr>System Architecture</vt:lpstr>
      <vt:lpstr>System Architecture</vt:lpstr>
      <vt:lpstr>System Architecture</vt:lpstr>
      <vt:lpstr>Conclusion</vt:lpstr>
      <vt:lpstr>Conclusion</vt:lpstr>
      <vt:lpstr>Open Floor for 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Inspect (Deep Fake Audio Detection &amp; Collection)</dc:title>
  <dc:creator>noor huzaifa</dc:creator>
  <cp:lastModifiedBy>noor huzaifa</cp:lastModifiedBy>
  <cp:revision>23</cp:revision>
  <dcterms:modified xsi:type="dcterms:W3CDTF">2024-05-24T07:31:41Z</dcterms:modified>
</cp:coreProperties>
</file>